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  <p:sldMasterId id="2147483840" r:id="rId2"/>
  </p:sldMasterIdLst>
  <p:notesMasterIdLst>
    <p:notesMasterId r:id="rId25"/>
  </p:notesMasterIdLst>
  <p:sldIdLst>
    <p:sldId id="473" r:id="rId3"/>
    <p:sldId id="503" r:id="rId4"/>
    <p:sldId id="504" r:id="rId5"/>
    <p:sldId id="516" r:id="rId6"/>
    <p:sldId id="505" r:id="rId7"/>
    <p:sldId id="506" r:id="rId8"/>
    <p:sldId id="517" r:id="rId9"/>
    <p:sldId id="507" r:id="rId10"/>
    <p:sldId id="508" r:id="rId11"/>
    <p:sldId id="509" r:id="rId12"/>
    <p:sldId id="510" r:id="rId13"/>
    <p:sldId id="511" r:id="rId14"/>
    <p:sldId id="512" r:id="rId15"/>
    <p:sldId id="513" r:id="rId16"/>
    <p:sldId id="514" r:id="rId17"/>
    <p:sldId id="518" r:id="rId18"/>
    <p:sldId id="519" r:id="rId19"/>
    <p:sldId id="520" r:id="rId20"/>
    <p:sldId id="521" r:id="rId21"/>
    <p:sldId id="522" r:id="rId22"/>
    <p:sldId id="523" r:id="rId23"/>
    <p:sldId id="515" r:id="rId2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966FF"/>
    <a:srgbClr val="003300"/>
    <a:srgbClr val="339966"/>
    <a:srgbClr val="54F272"/>
    <a:srgbClr val="C7E6A4"/>
    <a:srgbClr val="1A9895"/>
    <a:srgbClr val="264C00"/>
    <a:srgbClr val="3366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660B408-B3CF-4A94-85FC-2B1E0A45F4A2}" styleName="Estilo Escuro 2 - Ênfase 1/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Estilo Escuro 2 - Ênfase 3/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88099" autoAdjust="0"/>
  </p:normalViewPr>
  <p:slideViewPr>
    <p:cSldViewPr snapToObjects="1">
      <p:cViewPr>
        <p:scale>
          <a:sx n="64" d="100"/>
          <a:sy n="64" d="100"/>
        </p:scale>
        <p:origin x="-2184" y="-232"/>
      </p:cViewPr>
      <p:guideLst>
        <p:guide orient="horz"/>
        <p:guide pos="55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262C37-14A3-4D98-94E5-A77F5702BE0B}" type="doc">
      <dgm:prSet loTypeId="urn:microsoft.com/office/officeart/2005/8/layout/hProcess4" loCatId="process" qsTypeId="urn:microsoft.com/office/officeart/2005/8/quickstyle/3d6" qsCatId="3D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C5512BD8-A87A-4EFD-8A9B-FBA1BD41ACDC}">
      <dgm:prSet phldrT="[Texto]"/>
      <dgm:spPr/>
      <dgm:t>
        <a:bodyPr/>
        <a:lstStyle/>
        <a:p>
          <a:r>
            <a:rPr lang="pt-BR" dirty="0" smtClean="0"/>
            <a:t>Mar/2013</a:t>
          </a:r>
          <a:endParaRPr lang="pt-BR" dirty="0"/>
        </a:p>
      </dgm:t>
    </dgm:pt>
    <dgm:pt modelId="{8BBCF7EF-8030-4A7C-8BA3-CD6F7E73672C}" type="parTrans" cxnId="{61B7BA41-8601-4E11-A48E-23FB1A353DF7}">
      <dgm:prSet/>
      <dgm:spPr/>
      <dgm:t>
        <a:bodyPr/>
        <a:lstStyle/>
        <a:p>
          <a:endParaRPr lang="pt-BR"/>
        </a:p>
      </dgm:t>
    </dgm:pt>
    <dgm:pt modelId="{697F9000-BBD0-4025-9CEF-43CEF46B7774}" type="sibTrans" cxnId="{61B7BA41-8601-4E11-A48E-23FB1A353DF7}">
      <dgm:prSet/>
      <dgm:spPr/>
      <dgm:t>
        <a:bodyPr/>
        <a:lstStyle/>
        <a:p>
          <a:endParaRPr lang="pt-BR"/>
        </a:p>
      </dgm:t>
    </dgm:pt>
    <dgm:pt modelId="{8076FE46-5566-4A00-BE65-A5C32602E158}">
      <dgm:prSet phldrT="[Texto]" custT="1"/>
      <dgm:spPr/>
      <dgm:t>
        <a:bodyPr/>
        <a:lstStyle/>
        <a:p>
          <a:r>
            <a:rPr lang="pt-BR" sz="2000" dirty="0" smtClean="0"/>
            <a:t>Documento consolidado após contribuições da consulta pública (</a:t>
          </a:r>
          <a:r>
            <a:rPr lang="pt-BR" sz="2000" dirty="0" err="1" smtClean="0"/>
            <a:t>nov</a:t>
          </a:r>
          <a:r>
            <a:rPr lang="pt-BR" sz="2000" dirty="0" smtClean="0"/>
            <a:t>/12) e reunião com os membros do SGIS (</a:t>
          </a:r>
          <a:r>
            <a:rPr lang="pt-BR" sz="2000" dirty="0" err="1" smtClean="0"/>
            <a:t>jan</a:t>
          </a:r>
          <a:r>
            <a:rPr lang="pt-BR" sz="2000" dirty="0" smtClean="0"/>
            <a:t>/13)</a:t>
          </a:r>
          <a:endParaRPr lang="pt-BR" sz="2000" dirty="0"/>
        </a:p>
      </dgm:t>
    </dgm:pt>
    <dgm:pt modelId="{3EA63EFC-479B-449A-8039-E14B546B3194}" type="parTrans" cxnId="{4D11F1E2-DBFD-4EE7-8405-31BF5357F0A3}">
      <dgm:prSet/>
      <dgm:spPr/>
      <dgm:t>
        <a:bodyPr/>
        <a:lstStyle/>
        <a:p>
          <a:endParaRPr lang="pt-BR"/>
        </a:p>
      </dgm:t>
    </dgm:pt>
    <dgm:pt modelId="{FABE5C5C-94DB-4ECC-B282-8BB5668B8027}" type="sibTrans" cxnId="{4D11F1E2-DBFD-4EE7-8405-31BF5357F0A3}">
      <dgm:prSet/>
      <dgm:spPr/>
      <dgm:t>
        <a:bodyPr/>
        <a:lstStyle/>
        <a:p>
          <a:endParaRPr lang="pt-BR"/>
        </a:p>
      </dgm:t>
    </dgm:pt>
    <dgm:pt modelId="{CBCE4420-4280-4B1D-B599-488662006761}">
      <dgm:prSet phldrT="[Texto]"/>
      <dgm:spPr/>
      <dgm:t>
        <a:bodyPr/>
        <a:lstStyle/>
        <a:p>
          <a:r>
            <a:rPr lang="pt-BR" dirty="0" err="1" smtClean="0"/>
            <a:t>Jun</a:t>
          </a:r>
          <a:r>
            <a:rPr lang="pt-BR" dirty="0" smtClean="0"/>
            <a:t>/2013</a:t>
          </a:r>
          <a:endParaRPr lang="pt-BR" dirty="0"/>
        </a:p>
      </dgm:t>
    </dgm:pt>
    <dgm:pt modelId="{13FDF776-182E-43B5-BD60-8D5DE2A211FB}" type="parTrans" cxnId="{DCAF4D08-3D63-42FF-858C-ED9D6DC02772}">
      <dgm:prSet/>
      <dgm:spPr/>
      <dgm:t>
        <a:bodyPr/>
        <a:lstStyle/>
        <a:p>
          <a:endParaRPr lang="pt-BR"/>
        </a:p>
      </dgm:t>
    </dgm:pt>
    <dgm:pt modelId="{EE7D1648-0D2D-4767-9043-EC166B9A8E9D}" type="sibTrans" cxnId="{DCAF4D08-3D63-42FF-858C-ED9D6DC02772}">
      <dgm:prSet/>
      <dgm:spPr/>
      <dgm:t>
        <a:bodyPr/>
        <a:lstStyle/>
        <a:p>
          <a:endParaRPr lang="pt-BR"/>
        </a:p>
      </dgm:t>
    </dgm:pt>
    <dgm:pt modelId="{BA47DF1C-B8B0-4A23-BDA9-1BEC172DDE04}">
      <dgm:prSet phldrT="[Texto]" custT="1"/>
      <dgm:spPr/>
      <dgm:t>
        <a:bodyPr/>
        <a:lstStyle/>
        <a:p>
          <a:r>
            <a:rPr lang="pt-BR" sz="2000" b="0" dirty="0" smtClean="0"/>
            <a:t>Apresentação ao GT de Gestão da CIT e pactuação na Tripartite</a:t>
          </a:r>
          <a:endParaRPr lang="pt-BR" sz="2000" b="0" dirty="0"/>
        </a:p>
      </dgm:t>
    </dgm:pt>
    <dgm:pt modelId="{BEF781BC-62DE-422A-AA84-58835DDB504D}" type="parTrans" cxnId="{D13C5264-48FF-4B1D-8D05-CCA72EBEEDEE}">
      <dgm:prSet/>
      <dgm:spPr/>
      <dgm:t>
        <a:bodyPr/>
        <a:lstStyle/>
        <a:p>
          <a:endParaRPr lang="pt-BR"/>
        </a:p>
      </dgm:t>
    </dgm:pt>
    <dgm:pt modelId="{9AF99D21-DAAD-42E0-AD99-A40A9491A556}" type="sibTrans" cxnId="{D13C5264-48FF-4B1D-8D05-CCA72EBEEDEE}">
      <dgm:prSet/>
      <dgm:spPr/>
      <dgm:t>
        <a:bodyPr/>
        <a:lstStyle/>
        <a:p>
          <a:endParaRPr lang="pt-BR"/>
        </a:p>
      </dgm:t>
    </dgm:pt>
    <dgm:pt modelId="{1D9A3A92-444D-44EF-87E9-82D6F080D86B}">
      <dgm:prSet phldrT="[Texto]"/>
      <dgm:spPr/>
      <dgm:t>
        <a:bodyPr/>
        <a:lstStyle/>
        <a:p>
          <a:r>
            <a:rPr lang="pt-BR" dirty="0" err="1" smtClean="0"/>
            <a:t>Jul-Ago</a:t>
          </a:r>
          <a:r>
            <a:rPr lang="pt-BR" dirty="0" smtClean="0"/>
            <a:t>/2013</a:t>
          </a:r>
          <a:endParaRPr lang="pt-BR" dirty="0"/>
        </a:p>
      </dgm:t>
    </dgm:pt>
    <dgm:pt modelId="{285AC473-E3A3-4B85-95F6-0CF7EB1348FB}" type="sibTrans" cxnId="{3D163908-08E2-4DB1-8B11-75AA90850D0A}">
      <dgm:prSet/>
      <dgm:spPr/>
      <dgm:t>
        <a:bodyPr/>
        <a:lstStyle/>
        <a:p>
          <a:endParaRPr lang="pt-BR"/>
        </a:p>
      </dgm:t>
    </dgm:pt>
    <dgm:pt modelId="{D6089EA1-13FC-4315-8E8B-8EBFAB60CD46}" type="parTrans" cxnId="{3D163908-08E2-4DB1-8B11-75AA90850D0A}">
      <dgm:prSet/>
      <dgm:spPr/>
      <dgm:t>
        <a:bodyPr/>
        <a:lstStyle/>
        <a:p>
          <a:endParaRPr lang="pt-BR"/>
        </a:p>
      </dgm:t>
    </dgm:pt>
    <dgm:pt modelId="{9F2F068D-FD7F-4F04-B340-AFF1F8204072}">
      <dgm:prSet phldrT="[Texto]" custT="1"/>
      <dgm:spPr/>
      <dgm:t>
        <a:bodyPr/>
        <a:lstStyle/>
        <a:p>
          <a:r>
            <a:rPr lang="pt-BR" sz="2000" b="0" dirty="0" smtClean="0"/>
            <a:t>Apresentação  do texto final para aprovação do CIINFO</a:t>
          </a:r>
          <a:endParaRPr lang="pt-BR" sz="2000" b="0" dirty="0"/>
        </a:p>
      </dgm:t>
    </dgm:pt>
    <dgm:pt modelId="{0DC9B07E-F4E5-414A-95A8-C217F13572D2}" type="sibTrans" cxnId="{D7984FAA-E810-4157-B89C-D5730D08045A}">
      <dgm:prSet/>
      <dgm:spPr/>
      <dgm:t>
        <a:bodyPr/>
        <a:lstStyle/>
        <a:p>
          <a:endParaRPr lang="pt-BR"/>
        </a:p>
      </dgm:t>
    </dgm:pt>
    <dgm:pt modelId="{6FDFEB26-FB64-4E9C-8CFD-FB37849C7FCC}" type="parTrans" cxnId="{D7984FAA-E810-4157-B89C-D5730D08045A}">
      <dgm:prSet/>
      <dgm:spPr/>
      <dgm:t>
        <a:bodyPr/>
        <a:lstStyle/>
        <a:p>
          <a:endParaRPr lang="pt-BR"/>
        </a:p>
      </dgm:t>
    </dgm:pt>
    <dgm:pt modelId="{7CCDB652-80B3-4367-B39A-81D227A1984A}" type="pres">
      <dgm:prSet presAssocID="{97262C37-14A3-4D98-94E5-A77F5702BE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D947467-5E38-4686-A22E-46B0EFFD27ED}" type="pres">
      <dgm:prSet presAssocID="{97262C37-14A3-4D98-94E5-A77F5702BE0B}" presName="tSp" presStyleCnt="0"/>
      <dgm:spPr/>
    </dgm:pt>
    <dgm:pt modelId="{8ADC2B05-E94D-4A09-8096-C40FE82CD1A2}" type="pres">
      <dgm:prSet presAssocID="{97262C37-14A3-4D98-94E5-A77F5702BE0B}" presName="bSp" presStyleCnt="0"/>
      <dgm:spPr/>
    </dgm:pt>
    <dgm:pt modelId="{ECCD3F75-0D49-437F-A0FB-6880888ABE9F}" type="pres">
      <dgm:prSet presAssocID="{97262C37-14A3-4D98-94E5-A77F5702BE0B}" presName="process" presStyleCnt="0"/>
      <dgm:spPr/>
    </dgm:pt>
    <dgm:pt modelId="{3723D5AD-379B-4946-B74A-ABC1ABC13250}" type="pres">
      <dgm:prSet presAssocID="{C5512BD8-A87A-4EFD-8A9B-FBA1BD41ACDC}" presName="composite1" presStyleCnt="0"/>
      <dgm:spPr/>
    </dgm:pt>
    <dgm:pt modelId="{72D1950F-50DF-4EE4-B3D2-902DCA1DDDF6}" type="pres">
      <dgm:prSet presAssocID="{C5512BD8-A87A-4EFD-8A9B-FBA1BD41ACDC}" presName="dummyNode1" presStyleLbl="node1" presStyleIdx="0" presStyleCnt="3"/>
      <dgm:spPr/>
    </dgm:pt>
    <dgm:pt modelId="{40DF5F97-ADA2-49A7-8F06-84FAC48EB95F}" type="pres">
      <dgm:prSet presAssocID="{C5512BD8-A87A-4EFD-8A9B-FBA1BD41ACDC}" presName="childNode1" presStyleLbl="bgAcc1" presStyleIdx="0" presStyleCnt="3" custScaleY="144983" custLinFactNeighborY="-2783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1F3628D-095D-412F-9ACC-045B681EDD27}" type="pres">
      <dgm:prSet presAssocID="{C5512BD8-A87A-4EFD-8A9B-FBA1BD41ACD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4F42C0E-F763-443B-BA98-4E358A30ACF2}" type="pres">
      <dgm:prSet presAssocID="{C5512BD8-A87A-4EFD-8A9B-FBA1BD41ACDC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C90037B-D472-45AB-A330-412B10B7B3A1}" type="pres">
      <dgm:prSet presAssocID="{C5512BD8-A87A-4EFD-8A9B-FBA1BD41ACDC}" presName="connSite1" presStyleCnt="0"/>
      <dgm:spPr/>
    </dgm:pt>
    <dgm:pt modelId="{856476FC-818A-4705-9E57-AED77CD7B13B}" type="pres">
      <dgm:prSet presAssocID="{697F9000-BBD0-4025-9CEF-43CEF46B7774}" presName="Name9" presStyleLbl="sibTrans2D1" presStyleIdx="0" presStyleCnt="2"/>
      <dgm:spPr/>
      <dgm:t>
        <a:bodyPr/>
        <a:lstStyle/>
        <a:p>
          <a:endParaRPr lang="pt-BR"/>
        </a:p>
      </dgm:t>
    </dgm:pt>
    <dgm:pt modelId="{2A06DE7B-303F-4680-866F-71A87DFE0DE5}" type="pres">
      <dgm:prSet presAssocID="{CBCE4420-4280-4B1D-B599-488662006761}" presName="composite2" presStyleCnt="0"/>
      <dgm:spPr/>
    </dgm:pt>
    <dgm:pt modelId="{737FFE0D-D3D8-4FFE-83A9-3E4B4C4A5421}" type="pres">
      <dgm:prSet presAssocID="{CBCE4420-4280-4B1D-B599-488662006761}" presName="dummyNode2" presStyleLbl="node1" presStyleIdx="0" presStyleCnt="3"/>
      <dgm:spPr/>
    </dgm:pt>
    <dgm:pt modelId="{5010ED29-127D-403D-9A8A-7E4D336833EE}" type="pres">
      <dgm:prSet presAssocID="{CBCE4420-4280-4B1D-B599-488662006761}" presName="childNode2" presStyleLbl="bgAcc1" presStyleIdx="1" presStyleCnt="3" custScaleY="11284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AF7107-0F09-45D7-A827-5E58B71BE7F4}" type="pres">
      <dgm:prSet presAssocID="{CBCE4420-4280-4B1D-B599-488662006761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1344D9-C81C-4A08-A58E-66A78C87066D}" type="pres">
      <dgm:prSet presAssocID="{CBCE4420-4280-4B1D-B599-488662006761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4E6DC00-11F0-420D-BDD8-42D087F98742}" type="pres">
      <dgm:prSet presAssocID="{CBCE4420-4280-4B1D-B599-488662006761}" presName="connSite2" presStyleCnt="0"/>
      <dgm:spPr/>
    </dgm:pt>
    <dgm:pt modelId="{3B3524A0-0F04-4A20-9F64-2309A3A62483}" type="pres">
      <dgm:prSet presAssocID="{EE7D1648-0D2D-4767-9043-EC166B9A8E9D}" presName="Name18" presStyleLbl="sibTrans2D1" presStyleIdx="1" presStyleCnt="2"/>
      <dgm:spPr/>
      <dgm:t>
        <a:bodyPr/>
        <a:lstStyle/>
        <a:p>
          <a:endParaRPr lang="pt-BR"/>
        </a:p>
      </dgm:t>
    </dgm:pt>
    <dgm:pt modelId="{97536988-E96A-4BDF-A180-76303ABF5636}" type="pres">
      <dgm:prSet presAssocID="{1D9A3A92-444D-44EF-87E9-82D6F080D86B}" presName="composite1" presStyleCnt="0"/>
      <dgm:spPr/>
    </dgm:pt>
    <dgm:pt modelId="{30273A29-6BE7-4707-B830-AC26EFC41D90}" type="pres">
      <dgm:prSet presAssocID="{1D9A3A92-444D-44EF-87E9-82D6F080D86B}" presName="dummyNode1" presStyleLbl="node1" presStyleIdx="1" presStyleCnt="3"/>
      <dgm:spPr/>
    </dgm:pt>
    <dgm:pt modelId="{5DAFD4F5-20F6-46C7-8965-776471304A61}" type="pres">
      <dgm:prSet presAssocID="{1D9A3A92-444D-44EF-87E9-82D6F080D86B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034A4AA-B97B-4FDE-B4E8-94ECF90585B8}" type="pres">
      <dgm:prSet presAssocID="{1D9A3A92-444D-44EF-87E9-82D6F080D86B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06BEE69-174A-4182-8238-751F41E484BC}" type="pres">
      <dgm:prSet presAssocID="{1D9A3A92-444D-44EF-87E9-82D6F080D86B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DA36564-19B4-4D9F-91C3-3A49A397F408}" type="pres">
      <dgm:prSet presAssocID="{1D9A3A92-444D-44EF-87E9-82D6F080D86B}" presName="connSite1" presStyleCnt="0"/>
      <dgm:spPr/>
    </dgm:pt>
  </dgm:ptLst>
  <dgm:cxnLst>
    <dgm:cxn modelId="{4F88995D-46DB-2147-B125-5633214F09D0}" type="presOf" srcId="{8076FE46-5566-4A00-BE65-A5C32602E158}" destId="{F1F3628D-095D-412F-9ACC-045B681EDD27}" srcOrd="1" destOrd="0" presId="urn:microsoft.com/office/officeart/2005/8/layout/hProcess4"/>
    <dgm:cxn modelId="{FF95569C-B2FA-F04C-AAD5-7BD9BB29A26E}" type="presOf" srcId="{697F9000-BBD0-4025-9CEF-43CEF46B7774}" destId="{856476FC-818A-4705-9E57-AED77CD7B13B}" srcOrd="0" destOrd="0" presId="urn:microsoft.com/office/officeart/2005/8/layout/hProcess4"/>
    <dgm:cxn modelId="{5D321A54-9875-0A47-89EE-6D2C25724C12}" type="presOf" srcId="{8076FE46-5566-4A00-BE65-A5C32602E158}" destId="{40DF5F97-ADA2-49A7-8F06-84FAC48EB95F}" srcOrd="0" destOrd="0" presId="urn:microsoft.com/office/officeart/2005/8/layout/hProcess4"/>
    <dgm:cxn modelId="{281A19E5-E6D1-8644-B2C8-9888B4B825E6}" type="presOf" srcId="{BA47DF1C-B8B0-4A23-BDA9-1BEC172DDE04}" destId="{5DAFD4F5-20F6-46C7-8965-776471304A61}" srcOrd="0" destOrd="0" presId="urn:microsoft.com/office/officeart/2005/8/layout/hProcess4"/>
    <dgm:cxn modelId="{D13C5264-48FF-4B1D-8D05-CCA72EBEEDEE}" srcId="{1D9A3A92-444D-44EF-87E9-82D6F080D86B}" destId="{BA47DF1C-B8B0-4A23-BDA9-1BEC172DDE04}" srcOrd="0" destOrd="0" parTransId="{BEF781BC-62DE-422A-AA84-58835DDB504D}" sibTransId="{9AF99D21-DAAD-42E0-AD99-A40A9491A556}"/>
    <dgm:cxn modelId="{3D163908-08E2-4DB1-8B11-75AA90850D0A}" srcId="{97262C37-14A3-4D98-94E5-A77F5702BE0B}" destId="{1D9A3A92-444D-44EF-87E9-82D6F080D86B}" srcOrd="2" destOrd="0" parTransId="{D6089EA1-13FC-4315-8E8B-8EBFAB60CD46}" sibTransId="{285AC473-E3A3-4B85-95F6-0CF7EB1348FB}"/>
    <dgm:cxn modelId="{4D11F1E2-DBFD-4EE7-8405-31BF5357F0A3}" srcId="{C5512BD8-A87A-4EFD-8A9B-FBA1BD41ACDC}" destId="{8076FE46-5566-4A00-BE65-A5C32602E158}" srcOrd="0" destOrd="0" parTransId="{3EA63EFC-479B-449A-8039-E14B546B3194}" sibTransId="{FABE5C5C-94DB-4ECC-B282-8BB5668B8027}"/>
    <dgm:cxn modelId="{C87B1F41-0106-7047-97F8-97C8EF6A05C0}" type="presOf" srcId="{9F2F068D-FD7F-4F04-B340-AFF1F8204072}" destId="{5010ED29-127D-403D-9A8A-7E4D336833EE}" srcOrd="0" destOrd="0" presId="urn:microsoft.com/office/officeart/2005/8/layout/hProcess4"/>
    <dgm:cxn modelId="{799DE656-3B67-E34D-93AB-07B3FB12B494}" type="presOf" srcId="{9F2F068D-FD7F-4F04-B340-AFF1F8204072}" destId="{EBAF7107-0F09-45D7-A827-5E58B71BE7F4}" srcOrd="1" destOrd="0" presId="urn:microsoft.com/office/officeart/2005/8/layout/hProcess4"/>
    <dgm:cxn modelId="{D7984FAA-E810-4157-B89C-D5730D08045A}" srcId="{CBCE4420-4280-4B1D-B599-488662006761}" destId="{9F2F068D-FD7F-4F04-B340-AFF1F8204072}" srcOrd="0" destOrd="0" parTransId="{6FDFEB26-FB64-4E9C-8CFD-FB37849C7FCC}" sibTransId="{0DC9B07E-F4E5-414A-95A8-C217F13572D2}"/>
    <dgm:cxn modelId="{E7BA965A-F10A-AC48-9DE6-C83CFC0D142A}" type="presOf" srcId="{EE7D1648-0D2D-4767-9043-EC166B9A8E9D}" destId="{3B3524A0-0F04-4A20-9F64-2309A3A62483}" srcOrd="0" destOrd="0" presId="urn:microsoft.com/office/officeart/2005/8/layout/hProcess4"/>
    <dgm:cxn modelId="{4DBC5230-20D1-C544-A92B-BA7F52DF0270}" type="presOf" srcId="{97262C37-14A3-4D98-94E5-A77F5702BE0B}" destId="{7CCDB652-80B3-4367-B39A-81D227A1984A}" srcOrd="0" destOrd="0" presId="urn:microsoft.com/office/officeart/2005/8/layout/hProcess4"/>
    <dgm:cxn modelId="{CA970EF4-37CD-4D4C-8D5F-95F2BD5D5CF7}" type="presOf" srcId="{1D9A3A92-444D-44EF-87E9-82D6F080D86B}" destId="{A06BEE69-174A-4182-8238-751F41E484BC}" srcOrd="0" destOrd="0" presId="urn:microsoft.com/office/officeart/2005/8/layout/hProcess4"/>
    <dgm:cxn modelId="{EA00AF5E-5B47-344C-9EA3-CE8B3CA653CF}" type="presOf" srcId="{CBCE4420-4280-4B1D-B599-488662006761}" destId="{4C1344D9-C81C-4A08-A58E-66A78C87066D}" srcOrd="0" destOrd="0" presId="urn:microsoft.com/office/officeart/2005/8/layout/hProcess4"/>
    <dgm:cxn modelId="{4575961D-E787-9247-94A7-D7E1D3EFBBA9}" type="presOf" srcId="{BA47DF1C-B8B0-4A23-BDA9-1BEC172DDE04}" destId="{3034A4AA-B97B-4FDE-B4E8-94ECF90585B8}" srcOrd="1" destOrd="0" presId="urn:microsoft.com/office/officeart/2005/8/layout/hProcess4"/>
    <dgm:cxn modelId="{B37FF3F1-5867-B544-B9EA-A6E0C0602445}" type="presOf" srcId="{C5512BD8-A87A-4EFD-8A9B-FBA1BD41ACDC}" destId="{A4F42C0E-F763-443B-BA98-4E358A30ACF2}" srcOrd="0" destOrd="0" presId="urn:microsoft.com/office/officeart/2005/8/layout/hProcess4"/>
    <dgm:cxn modelId="{61B7BA41-8601-4E11-A48E-23FB1A353DF7}" srcId="{97262C37-14A3-4D98-94E5-A77F5702BE0B}" destId="{C5512BD8-A87A-4EFD-8A9B-FBA1BD41ACDC}" srcOrd="0" destOrd="0" parTransId="{8BBCF7EF-8030-4A7C-8BA3-CD6F7E73672C}" sibTransId="{697F9000-BBD0-4025-9CEF-43CEF46B7774}"/>
    <dgm:cxn modelId="{DCAF4D08-3D63-42FF-858C-ED9D6DC02772}" srcId="{97262C37-14A3-4D98-94E5-A77F5702BE0B}" destId="{CBCE4420-4280-4B1D-B599-488662006761}" srcOrd="1" destOrd="0" parTransId="{13FDF776-182E-43B5-BD60-8D5DE2A211FB}" sibTransId="{EE7D1648-0D2D-4767-9043-EC166B9A8E9D}"/>
    <dgm:cxn modelId="{F04624F5-93A3-B049-B375-5BDE1976F2C0}" type="presParOf" srcId="{7CCDB652-80B3-4367-B39A-81D227A1984A}" destId="{ED947467-5E38-4686-A22E-46B0EFFD27ED}" srcOrd="0" destOrd="0" presId="urn:microsoft.com/office/officeart/2005/8/layout/hProcess4"/>
    <dgm:cxn modelId="{E1EF2B36-0DDA-A545-8663-DF516EE5F98B}" type="presParOf" srcId="{7CCDB652-80B3-4367-B39A-81D227A1984A}" destId="{8ADC2B05-E94D-4A09-8096-C40FE82CD1A2}" srcOrd="1" destOrd="0" presId="urn:microsoft.com/office/officeart/2005/8/layout/hProcess4"/>
    <dgm:cxn modelId="{EC7E2236-6155-6049-B3F4-353FA67B1EA0}" type="presParOf" srcId="{7CCDB652-80B3-4367-B39A-81D227A1984A}" destId="{ECCD3F75-0D49-437F-A0FB-6880888ABE9F}" srcOrd="2" destOrd="0" presId="urn:microsoft.com/office/officeart/2005/8/layout/hProcess4"/>
    <dgm:cxn modelId="{0C601EC3-F9A4-EF40-8C6E-D55A0DE2FD69}" type="presParOf" srcId="{ECCD3F75-0D49-437F-A0FB-6880888ABE9F}" destId="{3723D5AD-379B-4946-B74A-ABC1ABC13250}" srcOrd="0" destOrd="0" presId="urn:microsoft.com/office/officeart/2005/8/layout/hProcess4"/>
    <dgm:cxn modelId="{99AD980B-A325-7C41-BA4B-4D706750CE68}" type="presParOf" srcId="{3723D5AD-379B-4946-B74A-ABC1ABC13250}" destId="{72D1950F-50DF-4EE4-B3D2-902DCA1DDDF6}" srcOrd="0" destOrd="0" presId="urn:microsoft.com/office/officeart/2005/8/layout/hProcess4"/>
    <dgm:cxn modelId="{A435833C-8CAA-A746-A4E9-90C0CBBF827F}" type="presParOf" srcId="{3723D5AD-379B-4946-B74A-ABC1ABC13250}" destId="{40DF5F97-ADA2-49A7-8F06-84FAC48EB95F}" srcOrd="1" destOrd="0" presId="urn:microsoft.com/office/officeart/2005/8/layout/hProcess4"/>
    <dgm:cxn modelId="{3978135F-7A7F-DA49-9375-B189E46C482A}" type="presParOf" srcId="{3723D5AD-379B-4946-B74A-ABC1ABC13250}" destId="{F1F3628D-095D-412F-9ACC-045B681EDD27}" srcOrd="2" destOrd="0" presId="urn:microsoft.com/office/officeart/2005/8/layout/hProcess4"/>
    <dgm:cxn modelId="{5ACFB58F-5049-9044-9557-BD3C73189AE5}" type="presParOf" srcId="{3723D5AD-379B-4946-B74A-ABC1ABC13250}" destId="{A4F42C0E-F763-443B-BA98-4E358A30ACF2}" srcOrd="3" destOrd="0" presId="urn:microsoft.com/office/officeart/2005/8/layout/hProcess4"/>
    <dgm:cxn modelId="{1A520EED-D035-B54A-8048-B245A4808851}" type="presParOf" srcId="{3723D5AD-379B-4946-B74A-ABC1ABC13250}" destId="{AC90037B-D472-45AB-A330-412B10B7B3A1}" srcOrd="4" destOrd="0" presId="urn:microsoft.com/office/officeart/2005/8/layout/hProcess4"/>
    <dgm:cxn modelId="{BFDC0401-40CD-A044-827E-A129C504525F}" type="presParOf" srcId="{ECCD3F75-0D49-437F-A0FB-6880888ABE9F}" destId="{856476FC-818A-4705-9E57-AED77CD7B13B}" srcOrd="1" destOrd="0" presId="urn:microsoft.com/office/officeart/2005/8/layout/hProcess4"/>
    <dgm:cxn modelId="{630B5FE7-EE54-EE42-A706-ECC3ABC31DC0}" type="presParOf" srcId="{ECCD3F75-0D49-437F-A0FB-6880888ABE9F}" destId="{2A06DE7B-303F-4680-866F-71A87DFE0DE5}" srcOrd="2" destOrd="0" presId="urn:microsoft.com/office/officeart/2005/8/layout/hProcess4"/>
    <dgm:cxn modelId="{AA670DA1-500C-144C-AAAD-1A1D2D7E0E08}" type="presParOf" srcId="{2A06DE7B-303F-4680-866F-71A87DFE0DE5}" destId="{737FFE0D-D3D8-4FFE-83A9-3E4B4C4A5421}" srcOrd="0" destOrd="0" presId="urn:microsoft.com/office/officeart/2005/8/layout/hProcess4"/>
    <dgm:cxn modelId="{DDE5050D-37E7-7242-A999-64616D870977}" type="presParOf" srcId="{2A06DE7B-303F-4680-866F-71A87DFE0DE5}" destId="{5010ED29-127D-403D-9A8A-7E4D336833EE}" srcOrd="1" destOrd="0" presId="urn:microsoft.com/office/officeart/2005/8/layout/hProcess4"/>
    <dgm:cxn modelId="{F8A7A6B1-08A2-6B45-8401-356DB894289E}" type="presParOf" srcId="{2A06DE7B-303F-4680-866F-71A87DFE0DE5}" destId="{EBAF7107-0F09-45D7-A827-5E58B71BE7F4}" srcOrd="2" destOrd="0" presId="urn:microsoft.com/office/officeart/2005/8/layout/hProcess4"/>
    <dgm:cxn modelId="{1993BCAE-FE61-A141-B90C-4216AA1F6179}" type="presParOf" srcId="{2A06DE7B-303F-4680-866F-71A87DFE0DE5}" destId="{4C1344D9-C81C-4A08-A58E-66A78C87066D}" srcOrd="3" destOrd="0" presId="urn:microsoft.com/office/officeart/2005/8/layout/hProcess4"/>
    <dgm:cxn modelId="{A018C715-E5D0-3042-9E79-FAA93A8EF990}" type="presParOf" srcId="{2A06DE7B-303F-4680-866F-71A87DFE0DE5}" destId="{24E6DC00-11F0-420D-BDD8-42D087F98742}" srcOrd="4" destOrd="0" presId="urn:microsoft.com/office/officeart/2005/8/layout/hProcess4"/>
    <dgm:cxn modelId="{08C1A9E7-A0ED-FB43-8070-9047AB4FFA43}" type="presParOf" srcId="{ECCD3F75-0D49-437F-A0FB-6880888ABE9F}" destId="{3B3524A0-0F04-4A20-9F64-2309A3A62483}" srcOrd="3" destOrd="0" presId="urn:microsoft.com/office/officeart/2005/8/layout/hProcess4"/>
    <dgm:cxn modelId="{A22D9FF4-5B21-694E-B4D1-93652CDBCF58}" type="presParOf" srcId="{ECCD3F75-0D49-437F-A0FB-6880888ABE9F}" destId="{97536988-E96A-4BDF-A180-76303ABF5636}" srcOrd="4" destOrd="0" presId="urn:microsoft.com/office/officeart/2005/8/layout/hProcess4"/>
    <dgm:cxn modelId="{28520605-EED1-5148-A310-91E3EFA4B647}" type="presParOf" srcId="{97536988-E96A-4BDF-A180-76303ABF5636}" destId="{30273A29-6BE7-4707-B830-AC26EFC41D90}" srcOrd="0" destOrd="0" presId="urn:microsoft.com/office/officeart/2005/8/layout/hProcess4"/>
    <dgm:cxn modelId="{48EAF177-34F9-2F44-9B07-29CDA10B968F}" type="presParOf" srcId="{97536988-E96A-4BDF-A180-76303ABF5636}" destId="{5DAFD4F5-20F6-46C7-8965-776471304A61}" srcOrd="1" destOrd="0" presId="urn:microsoft.com/office/officeart/2005/8/layout/hProcess4"/>
    <dgm:cxn modelId="{8BDE87D3-0408-3446-8901-EC612066D2F1}" type="presParOf" srcId="{97536988-E96A-4BDF-A180-76303ABF5636}" destId="{3034A4AA-B97B-4FDE-B4E8-94ECF90585B8}" srcOrd="2" destOrd="0" presId="urn:microsoft.com/office/officeart/2005/8/layout/hProcess4"/>
    <dgm:cxn modelId="{8B633878-7D87-9841-9AF4-D4AAD4F4638C}" type="presParOf" srcId="{97536988-E96A-4BDF-A180-76303ABF5636}" destId="{A06BEE69-174A-4182-8238-751F41E484BC}" srcOrd="3" destOrd="0" presId="urn:microsoft.com/office/officeart/2005/8/layout/hProcess4"/>
    <dgm:cxn modelId="{3A6CA4DC-9E2D-8243-A553-72AE567045BE}" type="presParOf" srcId="{97536988-E96A-4BDF-A180-76303ABF5636}" destId="{9DA36564-19B4-4D9F-91C3-3A49A397F408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DAD218-69CB-4A7C-8BD5-247589B28DA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FEC5564A-D392-45FF-A08A-FD710E2DCD4B}">
      <dgm:prSet phldrT="[Texto]"/>
      <dgm:spPr/>
      <dgm:t>
        <a:bodyPr/>
        <a:lstStyle/>
        <a:p>
          <a:r>
            <a:rPr lang="pt-BR" dirty="0" smtClean="0"/>
            <a:t>Informação em saúde para atenção à saúde. Gestão integrada e capaz de gerar conhecimento</a:t>
          </a:r>
          <a:endParaRPr lang="pt-BR" dirty="0"/>
        </a:p>
      </dgm:t>
    </dgm:pt>
    <dgm:pt modelId="{7E6E9A2D-A95D-45BC-8F73-731300A2F97E}" type="parTrans" cxnId="{33F5CCBF-E5BA-44AC-9AE5-B356DA1E7D9D}">
      <dgm:prSet/>
      <dgm:spPr/>
      <dgm:t>
        <a:bodyPr/>
        <a:lstStyle/>
        <a:p>
          <a:endParaRPr lang="pt-BR"/>
        </a:p>
      </dgm:t>
    </dgm:pt>
    <dgm:pt modelId="{C400759C-A5E7-4D16-91F1-6A572A3658DC}" type="sibTrans" cxnId="{33F5CCBF-E5BA-44AC-9AE5-B356DA1E7D9D}">
      <dgm:prSet/>
      <dgm:spPr/>
      <dgm:t>
        <a:bodyPr/>
        <a:lstStyle/>
        <a:p>
          <a:endParaRPr lang="pt-BR"/>
        </a:p>
      </dgm:t>
    </dgm:pt>
    <dgm:pt modelId="{12434ED9-E664-4B38-BCF5-9819241DA2BB}">
      <dgm:prSet/>
      <dgm:spPr/>
      <dgm:t>
        <a:bodyPr/>
        <a:lstStyle/>
        <a:p>
          <a:r>
            <a:rPr lang="pt-BR" dirty="0" smtClean="0"/>
            <a:t>Democratização das informações em saúde é dever das 3 instâncias gestoras do SUS</a:t>
          </a:r>
          <a:endParaRPr lang="pt-BR" dirty="0"/>
        </a:p>
      </dgm:t>
    </dgm:pt>
    <dgm:pt modelId="{ABE387CF-EDC9-4592-84EF-6199D19400F4}" type="parTrans" cxnId="{B7F516BA-3007-42E9-B634-6B8106629B31}">
      <dgm:prSet/>
      <dgm:spPr/>
      <dgm:t>
        <a:bodyPr/>
        <a:lstStyle/>
        <a:p>
          <a:endParaRPr lang="pt-BR"/>
        </a:p>
      </dgm:t>
    </dgm:pt>
    <dgm:pt modelId="{F29BC182-701F-44B9-921B-3CF205B3E24F}" type="sibTrans" cxnId="{B7F516BA-3007-42E9-B634-6B8106629B31}">
      <dgm:prSet/>
      <dgm:spPr/>
      <dgm:t>
        <a:bodyPr/>
        <a:lstStyle/>
        <a:p>
          <a:endParaRPr lang="pt-BR"/>
        </a:p>
      </dgm:t>
    </dgm:pt>
    <dgm:pt modelId="{2E143234-E94D-4F7E-8EBE-C1A510EFBA42}">
      <dgm:prSet/>
      <dgm:spPr/>
      <dgm:t>
        <a:bodyPr/>
        <a:lstStyle/>
        <a:p>
          <a:r>
            <a:rPr lang="pt-BR" dirty="0" smtClean="0"/>
            <a:t>Informação em saúde é elemento estruturante na promoção da equidade</a:t>
          </a:r>
          <a:endParaRPr lang="pt-BR" dirty="0"/>
        </a:p>
      </dgm:t>
    </dgm:pt>
    <dgm:pt modelId="{6C56007A-A883-4862-8CD7-BE8D05CA460C}" type="parTrans" cxnId="{AD986724-F9D3-4A19-BB12-F76370F56E46}">
      <dgm:prSet/>
      <dgm:spPr/>
      <dgm:t>
        <a:bodyPr/>
        <a:lstStyle/>
        <a:p>
          <a:endParaRPr lang="pt-BR"/>
        </a:p>
      </dgm:t>
    </dgm:pt>
    <dgm:pt modelId="{97C4D09F-6CC7-4F47-A055-9B859F31A8A2}" type="sibTrans" cxnId="{AD986724-F9D3-4A19-BB12-F76370F56E46}">
      <dgm:prSet/>
      <dgm:spPr/>
      <dgm:t>
        <a:bodyPr/>
        <a:lstStyle/>
        <a:p>
          <a:endParaRPr lang="pt-BR"/>
        </a:p>
      </dgm:t>
    </dgm:pt>
    <dgm:pt modelId="{74968017-AEBA-4861-94D4-AFEFDE9FF973}">
      <dgm:prSet/>
      <dgm:spPr/>
      <dgm:t>
        <a:bodyPr/>
        <a:lstStyle/>
        <a:p>
          <a:r>
            <a:rPr lang="pt-BR" dirty="0" smtClean="0"/>
            <a:t>Acesso gratuito à informação em saúde é direito de todos. Ao Poder Público cabe sua gestão e regulamentação</a:t>
          </a:r>
          <a:endParaRPr lang="pt-BR" dirty="0"/>
        </a:p>
      </dgm:t>
    </dgm:pt>
    <dgm:pt modelId="{D146DDD5-D04A-4CF2-99B0-7ECA67CBCF0D}" type="parTrans" cxnId="{99465F61-4AE5-4284-A471-8604112DA577}">
      <dgm:prSet/>
      <dgm:spPr/>
      <dgm:t>
        <a:bodyPr/>
        <a:lstStyle/>
        <a:p>
          <a:endParaRPr lang="pt-BR"/>
        </a:p>
      </dgm:t>
    </dgm:pt>
    <dgm:pt modelId="{72EFF824-4C58-4772-A7EA-F8D4E733235B}" type="sibTrans" cxnId="{99465F61-4AE5-4284-A471-8604112DA577}">
      <dgm:prSet/>
      <dgm:spPr/>
      <dgm:t>
        <a:bodyPr/>
        <a:lstStyle/>
        <a:p>
          <a:endParaRPr lang="pt-BR"/>
        </a:p>
      </dgm:t>
    </dgm:pt>
    <dgm:pt modelId="{557C4C0A-ACB9-4FF4-8A78-4852165D690D}">
      <dgm:prSet/>
      <dgm:spPr/>
      <dgm:t>
        <a:bodyPr/>
        <a:lstStyle/>
        <a:p>
          <a:r>
            <a:rPr lang="pt-BR" dirty="0" smtClean="0"/>
            <a:t>Necessidades de compartilhamento de </a:t>
          </a:r>
          <a:r>
            <a:rPr lang="pt-BR" dirty="0" err="1" smtClean="0"/>
            <a:t>info</a:t>
          </a:r>
          <a:r>
            <a:rPr lang="pt-BR" dirty="0" smtClean="0"/>
            <a:t> em saúde devem ser preservadas e respeitadas suas especificidades </a:t>
          </a:r>
          <a:endParaRPr lang="pt-BR" dirty="0"/>
        </a:p>
      </dgm:t>
    </dgm:pt>
    <dgm:pt modelId="{31D2F54D-3909-4650-901E-5705AC9DA759}" type="parTrans" cxnId="{5A00FE03-68E4-4B1E-8963-C6AF91E8CD73}">
      <dgm:prSet/>
      <dgm:spPr/>
      <dgm:t>
        <a:bodyPr/>
        <a:lstStyle/>
        <a:p>
          <a:endParaRPr lang="pt-BR"/>
        </a:p>
      </dgm:t>
    </dgm:pt>
    <dgm:pt modelId="{9829684D-9316-4F9B-BBE6-1DFEB177A95C}" type="sibTrans" cxnId="{5A00FE03-68E4-4B1E-8963-C6AF91E8CD73}">
      <dgm:prSet/>
      <dgm:spPr/>
      <dgm:t>
        <a:bodyPr/>
        <a:lstStyle/>
        <a:p>
          <a:endParaRPr lang="pt-BR"/>
        </a:p>
      </dgm:t>
    </dgm:pt>
    <dgm:pt modelId="{B19149E5-F505-4882-A723-10BCDB832440}">
      <dgm:prSet/>
      <dgm:spPr/>
      <dgm:t>
        <a:bodyPr/>
        <a:lstStyle/>
        <a:p>
          <a:r>
            <a:rPr lang="pt-BR" dirty="0" smtClean="0"/>
            <a:t>Preservação da</a:t>
          </a:r>
          <a:br>
            <a:rPr lang="pt-BR" dirty="0" smtClean="0"/>
          </a:br>
          <a:r>
            <a:rPr lang="pt-BR" dirty="0" smtClean="0"/>
            <a:t>autenticidade e integridade da informação em saúde</a:t>
          </a:r>
          <a:endParaRPr lang="pt-BR" dirty="0"/>
        </a:p>
      </dgm:t>
    </dgm:pt>
    <dgm:pt modelId="{DBD91EF2-A02E-4FB0-A1B5-97885B7B9DD3}" type="parTrans" cxnId="{40E9294C-AABA-4BAE-9043-04CA5DFA50D1}">
      <dgm:prSet/>
      <dgm:spPr/>
      <dgm:t>
        <a:bodyPr/>
        <a:lstStyle/>
        <a:p>
          <a:endParaRPr lang="pt-BR"/>
        </a:p>
      </dgm:t>
    </dgm:pt>
    <dgm:pt modelId="{4CCB9A4E-E814-42CB-96FE-4D0F399EDD37}" type="sibTrans" cxnId="{40E9294C-AABA-4BAE-9043-04CA5DFA50D1}">
      <dgm:prSet/>
      <dgm:spPr/>
      <dgm:t>
        <a:bodyPr/>
        <a:lstStyle/>
        <a:p>
          <a:endParaRPr lang="pt-BR"/>
        </a:p>
      </dgm:t>
    </dgm:pt>
    <dgm:pt modelId="{01944FFB-714C-43D1-878C-72D0505ED1AF}">
      <dgm:prSet/>
      <dgm:spPr/>
      <dgm:t>
        <a:bodyPr/>
        <a:lstStyle/>
        <a:p>
          <a:r>
            <a:rPr lang="pt-BR" dirty="0" smtClean="0"/>
            <a:t>Informação de saúde pessoal é aquela individualmente identificada (garantida confidencialidade ao indivíduo)</a:t>
          </a:r>
          <a:endParaRPr lang="pt-BR" dirty="0"/>
        </a:p>
      </dgm:t>
    </dgm:pt>
    <dgm:pt modelId="{B50A0228-3706-4611-A298-16808D121EE4}" type="parTrans" cxnId="{9EA4BDBC-A992-4E42-8BC6-996113C2FF27}">
      <dgm:prSet/>
      <dgm:spPr/>
      <dgm:t>
        <a:bodyPr/>
        <a:lstStyle/>
        <a:p>
          <a:endParaRPr lang="pt-BR"/>
        </a:p>
      </dgm:t>
    </dgm:pt>
    <dgm:pt modelId="{18322B15-69CF-4F6C-B890-A287BB937D60}" type="sibTrans" cxnId="{9EA4BDBC-A992-4E42-8BC6-996113C2FF27}">
      <dgm:prSet/>
      <dgm:spPr/>
      <dgm:t>
        <a:bodyPr/>
        <a:lstStyle/>
        <a:p>
          <a:endParaRPr lang="pt-BR"/>
        </a:p>
      </dgm:t>
    </dgm:pt>
    <dgm:pt modelId="{E0E6BCB1-927A-48DF-9879-910C2D74E412}">
      <dgm:prSet/>
      <dgm:spPr/>
      <dgm:t>
        <a:bodyPr/>
        <a:lstStyle/>
        <a:p>
          <a:r>
            <a:rPr lang="pt-BR" dirty="0" smtClean="0"/>
            <a:t>Informação de saúde pessoal somente pode ser usada com autorização do indivíduo</a:t>
          </a:r>
          <a:endParaRPr lang="pt-BR" dirty="0"/>
        </a:p>
      </dgm:t>
    </dgm:pt>
    <dgm:pt modelId="{15CF0444-0B80-4D01-B83F-CE2B6617F06D}" type="parTrans" cxnId="{DBC8C056-11C0-4CC7-96C0-78F9EF614F79}">
      <dgm:prSet/>
      <dgm:spPr/>
      <dgm:t>
        <a:bodyPr/>
        <a:lstStyle/>
        <a:p>
          <a:endParaRPr lang="pt-BR"/>
        </a:p>
      </dgm:t>
    </dgm:pt>
    <dgm:pt modelId="{C24BE3BF-37CD-4B88-A0D4-8FA66E831F9E}" type="sibTrans" cxnId="{DBC8C056-11C0-4CC7-96C0-78F9EF614F79}">
      <dgm:prSet/>
      <dgm:spPr/>
      <dgm:t>
        <a:bodyPr/>
        <a:lstStyle/>
        <a:p>
          <a:endParaRPr lang="pt-BR"/>
        </a:p>
      </dgm:t>
    </dgm:pt>
    <dgm:pt modelId="{40370FA0-EF95-4C4E-8942-5146FCE32BED}">
      <dgm:prSet/>
      <dgm:spPr/>
      <dgm:t>
        <a:bodyPr/>
        <a:lstStyle/>
        <a:p>
          <a:r>
            <a:rPr lang="pt-BR" dirty="0" smtClean="0"/>
            <a:t>Acesso irrestrito às informações sobre sua saúde pessoal é direito de todo indivíduo</a:t>
          </a:r>
          <a:endParaRPr lang="pt-BR" dirty="0"/>
        </a:p>
      </dgm:t>
    </dgm:pt>
    <dgm:pt modelId="{59AB4705-9D7A-4023-9D50-5BA7256B5104}" type="parTrans" cxnId="{E2C27CB7-74A3-4882-929E-D1A1CEFE797E}">
      <dgm:prSet/>
      <dgm:spPr/>
      <dgm:t>
        <a:bodyPr/>
        <a:lstStyle/>
        <a:p>
          <a:endParaRPr lang="pt-BR"/>
        </a:p>
      </dgm:t>
    </dgm:pt>
    <dgm:pt modelId="{E9FD02C1-4CE5-48D1-B23E-BEBDD2665A0B}" type="sibTrans" cxnId="{E2C27CB7-74A3-4882-929E-D1A1CEFE797E}">
      <dgm:prSet/>
      <dgm:spPr/>
      <dgm:t>
        <a:bodyPr/>
        <a:lstStyle/>
        <a:p>
          <a:endParaRPr lang="pt-BR"/>
        </a:p>
      </dgm:t>
    </dgm:pt>
    <dgm:pt modelId="{E71B9B6F-83D3-4D18-8901-782E1C34F046}" type="pres">
      <dgm:prSet presAssocID="{A4DAD218-69CB-4A7C-8BD5-247589B28DA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F582AD4-67C6-452B-B08A-E039559F9CDE}" type="pres">
      <dgm:prSet presAssocID="{FEC5564A-D392-45FF-A08A-FD710E2DCD4B}" presName="node" presStyleLbl="node1" presStyleIdx="0" presStyleCnt="9" custScaleX="1359146" custScaleY="13275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9758845-2CF1-464C-8C80-8E9F11CE65B9}" type="pres">
      <dgm:prSet presAssocID="{C400759C-A5E7-4D16-91F1-6A572A3658DC}" presName="sibTrans" presStyleCnt="0"/>
      <dgm:spPr/>
    </dgm:pt>
    <dgm:pt modelId="{156D8805-2799-4C13-A1F2-43FDB14E92BC}" type="pres">
      <dgm:prSet presAssocID="{12434ED9-E664-4B38-BCF5-9819241DA2BB}" presName="node" presStyleLbl="node1" presStyleIdx="1" presStyleCnt="9" custScaleX="1359146" custScaleY="13275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8DE9194-1757-4398-8995-21D0C9818379}" type="pres">
      <dgm:prSet presAssocID="{F29BC182-701F-44B9-921B-3CF205B3E24F}" presName="sibTrans" presStyleCnt="0"/>
      <dgm:spPr/>
    </dgm:pt>
    <dgm:pt modelId="{30D6208A-CB62-4956-B9AB-59FB5B5D4440}" type="pres">
      <dgm:prSet presAssocID="{2E143234-E94D-4F7E-8EBE-C1A510EFBA42}" presName="node" presStyleLbl="node1" presStyleIdx="2" presStyleCnt="9" custScaleX="1359146" custScaleY="13275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6A57B38-99F8-4925-9FCD-5658A30A93C5}" type="pres">
      <dgm:prSet presAssocID="{97C4D09F-6CC7-4F47-A055-9B859F31A8A2}" presName="sibTrans" presStyleCnt="0"/>
      <dgm:spPr/>
    </dgm:pt>
    <dgm:pt modelId="{28E6F7EA-A2BD-4440-AC23-FDD753968359}" type="pres">
      <dgm:prSet presAssocID="{74968017-AEBA-4861-94D4-AFEFDE9FF973}" presName="node" presStyleLbl="node1" presStyleIdx="3" presStyleCnt="9" custScaleX="1359146" custScaleY="13275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51ACD10-3B18-4C09-B00C-AB59C68E2B48}" type="pres">
      <dgm:prSet presAssocID="{72EFF824-4C58-4772-A7EA-F8D4E733235B}" presName="sibTrans" presStyleCnt="0"/>
      <dgm:spPr/>
    </dgm:pt>
    <dgm:pt modelId="{43359E13-438A-4400-82DD-27D2CF72BEF9}" type="pres">
      <dgm:prSet presAssocID="{557C4C0A-ACB9-4FF4-8A78-4852165D690D}" presName="node" presStyleLbl="node1" presStyleIdx="4" presStyleCnt="9" custScaleX="1359146" custScaleY="13275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718D421-5E74-4D8D-8FB8-329A56D7924A}" type="pres">
      <dgm:prSet presAssocID="{9829684D-9316-4F9B-BBE6-1DFEB177A95C}" presName="sibTrans" presStyleCnt="0"/>
      <dgm:spPr/>
    </dgm:pt>
    <dgm:pt modelId="{EEEA437B-3182-456D-B67E-EAD0DC669A0D}" type="pres">
      <dgm:prSet presAssocID="{B19149E5-F505-4882-A723-10BCDB832440}" presName="node" presStyleLbl="node1" presStyleIdx="5" presStyleCnt="9" custScaleX="1359146" custScaleY="13275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8B16A14-64F2-4B8C-A3FA-1E36B1E1EADE}" type="pres">
      <dgm:prSet presAssocID="{4CCB9A4E-E814-42CB-96FE-4D0F399EDD37}" presName="sibTrans" presStyleCnt="0"/>
      <dgm:spPr/>
    </dgm:pt>
    <dgm:pt modelId="{A5D10AA9-B12A-408A-9390-B5700EE3F93D}" type="pres">
      <dgm:prSet presAssocID="{01944FFB-714C-43D1-878C-72D0505ED1AF}" presName="node" presStyleLbl="node1" presStyleIdx="6" presStyleCnt="9" custScaleX="1359146" custScaleY="13275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7C0502F-EEBD-45E3-8FE4-81C7493409B8}" type="pres">
      <dgm:prSet presAssocID="{18322B15-69CF-4F6C-B890-A287BB937D60}" presName="sibTrans" presStyleCnt="0"/>
      <dgm:spPr/>
    </dgm:pt>
    <dgm:pt modelId="{1B92690B-8A8E-4F8C-8069-648A98BB5810}" type="pres">
      <dgm:prSet presAssocID="{E0E6BCB1-927A-48DF-9879-910C2D74E412}" presName="node" presStyleLbl="node1" presStyleIdx="7" presStyleCnt="9" custScaleX="1359146" custScaleY="13275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7A195F6-B6EE-4EFF-874E-E4C62FA02C3A}" type="pres">
      <dgm:prSet presAssocID="{C24BE3BF-37CD-4B88-A0D4-8FA66E831F9E}" presName="sibTrans" presStyleCnt="0"/>
      <dgm:spPr/>
    </dgm:pt>
    <dgm:pt modelId="{2DAEF5C9-B452-43D5-AE7A-CAAC9E11D0DA}" type="pres">
      <dgm:prSet presAssocID="{40370FA0-EF95-4C4E-8942-5146FCE32BED}" presName="node" presStyleLbl="node1" presStyleIdx="8" presStyleCnt="9" custScaleX="1359146" custScaleY="13275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D986724-F9D3-4A19-BB12-F76370F56E46}" srcId="{A4DAD218-69CB-4A7C-8BD5-247589B28DA3}" destId="{2E143234-E94D-4F7E-8EBE-C1A510EFBA42}" srcOrd="2" destOrd="0" parTransId="{6C56007A-A883-4862-8CD7-BE8D05CA460C}" sibTransId="{97C4D09F-6CC7-4F47-A055-9B859F31A8A2}"/>
    <dgm:cxn modelId="{B7F516BA-3007-42E9-B634-6B8106629B31}" srcId="{A4DAD218-69CB-4A7C-8BD5-247589B28DA3}" destId="{12434ED9-E664-4B38-BCF5-9819241DA2BB}" srcOrd="1" destOrd="0" parTransId="{ABE387CF-EDC9-4592-84EF-6199D19400F4}" sibTransId="{F29BC182-701F-44B9-921B-3CF205B3E24F}"/>
    <dgm:cxn modelId="{F58541BF-4C2D-B144-9255-B7F3CF766493}" type="presOf" srcId="{40370FA0-EF95-4C4E-8942-5146FCE32BED}" destId="{2DAEF5C9-B452-43D5-AE7A-CAAC9E11D0DA}" srcOrd="0" destOrd="0" presId="urn:microsoft.com/office/officeart/2005/8/layout/default"/>
    <dgm:cxn modelId="{3DE8E5C7-5792-B94A-869A-D786E075F4F9}" type="presOf" srcId="{E0E6BCB1-927A-48DF-9879-910C2D74E412}" destId="{1B92690B-8A8E-4F8C-8069-648A98BB5810}" srcOrd="0" destOrd="0" presId="urn:microsoft.com/office/officeart/2005/8/layout/default"/>
    <dgm:cxn modelId="{E033C86A-55DC-D842-A3F6-548D5C1ED9BA}" type="presOf" srcId="{B19149E5-F505-4882-A723-10BCDB832440}" destId="{EEEA437B-3182-456D-B67E-EAD0DC669A0D}" srcOrd="0" destOrd="0" presId="urn:microsoft.com/office/officeart/2005/8/layout/default"/>
    <dgm:cxn modelId="{33F5CCBF-E5BA-44AC-9AE5-B356DA1E7D9D}" srcId="{A4DAD218-69CB-4A7C-8BD5-247589B28DA3}" destId="{FEC5564A-D392-45FF-A08A-FD710E2DCD4B}" srcOrd="0" destOrd="0" parTransId="{7E6E9A2D-A95D-45BC-8F73-731300A2F97E}" sibTransId="{C400759C-A5E7-4D16-91F1-6A572A3658DC}"/>
    <dgm:cxn modelId="{824ECF4F-7C4A-A148-B6DC-66E38717056D}" type="presOf" srcId="{12434ED9-E664-4B38-BCF5-9819241DA2BB}" destId="{156D8805-2799-4C13-A1F2-43FDB14E92BC}" srcOrd="0" destOrd="0" presId="urn:microsoft.com/office/officeart/2005/8/layout/default"/>
    <dgm:cxn modelId="{9EA4BDBC-A992-4E42-8BC6-996113C2FF27}" srcId="{A4DAD218-69CB-4A7C-8BD5-247589B28DA3}" destId="{01944FFB-714C-43D1-878C-72D0505ED1AF}" srcOrd="6" destOrd="0" parTransId="{B50A0228-3706-4611-A298-16808D121EE4}" sibTransId="{18322B15-69CF-4F6C-B890-A287BB937D60}"/>
    <dgm:cxn modelId="{7D209A27-AD2E-7A48-9B92-F81FCB324CD9}" type="presOf" srcId="{557C4C0A-ACB9-4FF4-8A78-4852165D690D}" destId="{43359E13-438A-4400-82DD-27D2CF72BEF9}" srcOrd="0" destOrd="0" presId="urn:microsoft.com/office/officeart/2005/8/layout/default"/>
    <dgm:cxn modelId="{E2C27CB7-74A3-4882-929E-D1A1CEFE797E}" srcId="{A4DAD218-69CB-4A7C-8BD5-247589B28DA3}" destId="{40370FA0-EF95-4C4E-8942-5146FCE32BED}" srcOrd="8" destOrd="0" parTransId="{59AB4705-9D7A-4023-9D50-5BA7256B5104}" sibTransId="{E9FD02C1-4CE5-48D1-B23E-BEBDD2665A0B}"/>
    <dgm:cxn modelId="{5A00FE03-68E4-4B1E-8963-C6AF91E8CD73}" srcId="{A4DAD218-69CB-4A7C-8BD5-247589B28DA3}" destId="{557C4C0A-ACB9-4FF4-8A78-4852165D690D}" srcOrd="4" destOrd="0" parTransId="{31D2F54D-3909-4650-901E-5705AC9DA759}" sibTransId="{9829684D-9316-4F9B-BBE6-1DFEB177A95C}"/>
    <dgm:cxn modelId="{D113C8AB-36A3-8E42-90BC-A722D6097E62}" type="presOf" srcId="{A4DAD218-69CB-4A7C-8BD5-247589B28DA3}" destId="{E71B9B6F-83D3-4D18-8901-782E1C34F046}" srcOrd="0" destOrd="0" presId="urn:microsoft.com/office/officeart/2005/8/layout/default"/>
    <dgm:cxn modelId="{3EA500CF-6D5A-C84D-BB5A-A39D1EA81A34}" type="presOf" srcId="{FEC5564A-D392-45FF-A08A-FD710E2DCD4B}" destId="{EF582AD4-67C6-452B-B08A-E039559F9CDE}" srcOrd="0" destOrd="0" presId="urn:microsoft.com/office/officeart/2005/8/layout/default"/>
    <dgm:cxn modelId="{40E9294C-AABA-4BAE-9043-04CA5DFA50D1}" srcId="{A4DAD218-69CB-4A7C-8BD5-247589B28DA3}" destId="{B19149E5-F505-4882-A723-10BCDB832440}" srcOrd="5" destOrd="0" parTransId="{DBD91EF2-A02E-4FB0-A1B5-97885B7B9DD3}" sibTransId="{4CCB9A4E-E814-42CB-96FE-4D0F399EDD37}"/>
    <dgm:cxn modelId="{6ECAEC0D-3FEE-7F4D-AD09-356ED4C82D18}" type="presOf" srcId="{01944FFB-714C-43D1-878C-72D0505ED1AF}" destId="{A5D10AA9-B12A-408A-9390-B5700EE3F93D}" srcOrd="0" destOrd="0" presId="urn:microsoft.com/office/officeart/2005/8/layout/default"/>
    <dgm:cxn modelId="{96FD15AC-C7A2-774A-881D-22B2AA7BBE6E}" type="presOf" srcId="{74968017-AEBA-4861-94D4-AFEFDE9FF973}" destId="{28E6F7EA-A2BD-4440-AC23-FDD753968359}" srcOrd="0" destOrd="0" presId="urn:microsoft.com/office/officeart/2005/8/layout/default"/>
    <dgm:cxn modelId="{99465F61-4AE5-4284-A471-8604112DA577}" srcId="{A4DAD218-69CB-4A7C-8BD5-247589B28DA3}" destId="{74968017-AEBA-4861-94D4-AFEFDE9FF973}" srcOrd="3" destOrd="0" parTransId="{D146DDD5-D04A-4CF2-99B0-7ECA67CBCF0D}" sibTransId="{72EFF824-4C58-4772-A7EA-F8D4E733235B}"/>
    <dgm:cxn modelId="{DBC8C056-11C0-4CC7-96C0-78F9EF614F79}" srcId="{A4DAD218-69CB-4A7C-8BD5-247589B28DA3}" destId="{E0E6BCB1-927A-48DF-9879-910C2D74E412}" srcOrd="7" destOrd="0" parTransId="{15CF0444-0B80-4D01-B83F-CE2B6617F06D}" sibTransId="{C24BE3BF-37CD-4B88-A0D4-8FA66E831F9E}"/>
    <dgm:cxn modelId="{F46E886A-230F-864E-9A0D-72E95E5A494C}" type="presOf" srcId="{2E143234-E94D-4F7E-8EBE-C1A510EFBA42}" destId="{30D6208A-CB62-4956-B9AB-59FB5B5D4440}" srcOrd="0" destOrd="0" presId="urn:microsoft.com/office/officeart/2005/8/layout/default"/>
    <dgm:cxn modelId="{3315314F-E254-8043-95B6-D6388B75953E}" type="presParOf" srcId="{E71B9B6F-83D3-4D18-8901-782E1C34F046}" destId="{EF582AD4-67C6-452B-B08A-E039559F9CDE}" srcOrd="0" destOrd="0" presId="urn:microsoft.com/office/officeart/2005/8/layout/default"/>
    <dgm:cxn modelId="{E9A232F0-2954-3543-80F3-1ACB580BC53E}" type="presParOf" srcId="{E71B9B6F-83D3-4D18-8901-782E1C34F046}" destId="{39758845-2CF1-464C-8C80-8E9F11CE65B9}" srcOrd="1" destOrd="0" presId="urn:microsoft.com/office/officeart/2005/8/layout/default"/>
    <dgm:cxn modelId="{1756E1EA-BD68-D84A-AAD6-5E5FE908F997}" type="presParOf" srcId="{E71B9B6F-83D3-4D18-8901-782E1C34F046}" destId="{156D8805-2799-4C13-A1F2-43FDB14E92BC}" srcOrd="2" destOrd="0" presId="urn:microsoft.com/office/officeart/2005/8/layout/default"/>
    <dgm:cxn modelId="{C1B4D069-2F88-E144-BC60-D9FE80CF81ED}" type="presParOf" srcId="{E71B9B6F-83D3-4D18-8901-782E1C34F046}" destId="{38DE9194-1757-4398-8995-21D0C9818379}" srcOrd="3" destOrd="0" presId="urn:microsoft.com/office/officeart/2005/8/layout/default"/>
    <dgm:cxn modelId="{133928A2-5D8E-1846-9EA4-4BECD5E8EB66}" type="presParOf" srcId="{E71B9B6F-83D3-4D18-8901-782E1C34F046}" destId="{30D6208A-CB62-4956-B9AB-59FB5B5D4440}" srcOrd="4" destOrd="0" presId="urn:microsoft.com/office/officeart/2005/8/layout/default"/>
    <dgm:cxn modelId="{32AF65BC-E4DC-884B-B090-234E335E154C}" type="presParOf" srcId="{E71B9B6F-83D3-4D18-8901-782E1C34F046}" destId="{D6A57B38-99F8-4925-9FCD-5658A30A93C5}" srcOrd="5" destOrd="0" presId="urn:microsoft.com/office/officeart/2005/8/layout/default"/>
    <dgm:cxn modelId="{7F517109-6B60-8244-AF1D-D42F88420656}" type="presParOf" srcId="{E71B9B6F-83D3-4D18-8901-782E1C34F046}" destId="{28E6F7EA-A2BD-4440-AC23-FDD753968359}" srcOrd="6" destOrd="0" presId="urn:microsoft.com/office/officeart/2005/8/layout/default"/>
    <dgm:cxn modelId="{DCD41EF8-F363-6744-A20A-9EEABE6981D0}" type="presParOf" srcId="{E71B9B6F-83D3-4D18-8901-782E1C34F046}" destId="{751ACD10-3B18-4C09-B00C-AB59C68E2B48}" srcOrd="7" destOrd="0" presId="urn:microsoft.com/office/officeart/2005/8/layout/default"/>
    <dgm:cxn modelId="{A81C7B0A-23B5-534E-9B26-D4D1C2EC5D1A}" type="presParOf" srcId="{E71B9B6F-83D3-4D18-8901-782E1C34F046}" destId="{43359E13-438A-4400-82DD-27D2CF72BEF9}" srcOrd="8" destOrd="0" presId="urn:microsoft.com/office/officeart/2005/8/layout/default"/>
    <dgm:cxn modelId="{501D3F64-C8A0-6945-98A1-B025F23B3DA1}" type="presParOf" srcId="{E71B9B6F-83D3-4D18-8901-782E1C34F046}" destId="{8718D421-5E74-4D8D-8FB8-329A56D7924A}" srcOrd="9" destOrd="0" presId="urn:microsoft.com/office/officeart/2005/8/layout/default"/>
    <dgm:cxn modelId="{69BCD4BB-56E5-F646-9279-C2DB750334CC}" type="presParOf" srcId="{E71B9B6F-83D3-4D18-8901-782E1C34F046}" destId="{EEEA437B-3182-456D-B67E-EAD0DC669A0D}" srcOrd="10" destOrd="0" presId="urn:microsoft.com/office/officeart/2005/8/layout/default"/>
    <dgm:cxn modelId="{36B33740-2D79-9B4F-86A1-DD40424D1127}" type="presParOf" srcId="{E71B9B6F-83D3-4D18-8901-782E1C34F046}" destId="{68B16A14-64F2-4B8C-A3FA-1E36B1E1EADE}" srcOrd="11" destOrd="0" presId="urn:microsoft.com/office/officeart/2005/8/layout/default"/>
    <dgm:cxn modelId="{D4AABE87-A774-1B42-B83B-93BF1F831B58}" type="presParOf" srcId="{E71B9B6F-83D3-4D18-8901-782E1C34F046}" destId="{A5D10AA9-B12A-408A-9390-B5700EE3F93D}" srcOrd="12" destOrd="0" presId="urn:microsoft.com/office/officeart/2005/8/layout/default"/>
    <dgm:cxn modelId="{4D708256-E689-6044-923B-C9AB8D6BEE65}" type="presParOf" srcId="{E71B9B6F-83D3-4D18-8901-782E1C34F046}" destId="{57C0502F-EEBD-45E3-8FE4-81C7493409B8}" srcOrd="13" destOrd="0" presId="urn:microsoft.com/office/officeart/2005/8/layout/default"/>
    <dgm:cxn modelId="{7B19D42E-7081-0C41-935B-E7AA544A6F93}" type="presParOf" srcId="{E71B9B6F-83D3-4D18-8901-782E1C34F046}" destId="{1B92690B-8A8E-4F8C-8069-648A98BB5810}" srcOrd="14" destOrd="0" presId="urn:microsoft.com/office/officeart/2005/8/layout/default"/>
    <dgm:cxn modelId="{AAA27246-120B-2846-A28C-4CBD11A437AB}" type="presParOf" srcId="{E71B9B6F-83D3-4D18-8901-782E1C34F046}" destId="{B7A195F6-B6EE-4EFF-874E-E4C62FA02C3A}" srcOrd="15" destOrd="0" presId="urn:microsoft.com/office/officeart/2005/8/layout/default"/>
    <dgm:cxn modelId="{946D1998-563D-BC40-885B-165CDF78CB8E}" type="presParOf" srcId="{E71B9B6F-83D3-4D18-8901-782E1C34F046}" destId="{2DAEF5C9-B452-43D5-AE7A-CAAC9E11D0DA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DF5F97-ADA2-49A7-8F06-84FAC48EB95F}">
      <dsp:nvSpPr>
        <dsp:cNvPr id="0" name=""/>
        <dsp:cNvSpPr/>
      </dsp:nvSpPr>
      <dsp:spPr>
        <a:xfrm>
          <a:off x="1966" y="569336"/>
          <a:ext cx="2503554" cy="2993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Documento consolidado após contribuições da consulta pública (</a:t>
          </a:r>
          <a:r>
            <a:rPr lang="pt-BR" sz="2000" kern="1200" dirty="0" err="1" smtClean="0"/>
            <a:t>nov</a:t>
          </a:r>
          <a:r>
            <a:rPr lang="pt-BR" sz="2000" kern="1200" dirty="0" smtClean="0"/>
            <a:t>/12) e reunião com os membros do SGIS (</a:t>
          </a:r>
          <a:r>
            <a:rPr lang="pt-BR" sz="2000" kern="1200" dirty="0" err="1" smtClean="0"/>
            <a:t>jan</a:t>
          </a:r>
          <a:r>
            <a:rPr lang="pt-BR" sz="2000" kern="1200" dirty="0" smtClean="0"/>
            <a:t>/13)</a:t>
          </a:r>
          <a:endParaRPr lang="pt-BR" sz="2000" kern="1200" dirty="0"/>
        </a:p>
      </dsp:txBody>
      <dsp:txXfrm>
        <a:off x="70861" y="638231"/>
        <a:ext cx="2365764" cy="2214455"/>
      </dsp:txXfrm>
    </dsp:sp>
    <dsp:sp modelId="{856476FC-818A-4705-9E57-AED77CD7B13B}">
      <dsp:nvSpPr>
        <dsp:cNvPr id="0" name=""/>
        <dsp:cNvSpPr/>
      </dsp:nvSpPr>
      <dsp:spPr>
        <a:xfrm>
          <a:off x="1425131" y="2158053"/>
          <a:ext cx="2676259" cy="2676259"/>
        </a:xfrm>
        <a:prstGeom prst="leftCircularArrow">
          <a:avLst>
            <a:gd name="adj1" fmla="val 2840"/>
            <a:gd name="adj2" fmla="val 346939"/>
            <a:gd name="adj3" fmla="val 2123941"/>
            <a:gd name="adj4" fmla="val 9025980"/>
            <a:gd name="adj5" fmla="val 331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F42C0E-F763-443B-BA98-4E358A30ACF2}">
      <dsp:nvSpPr>
        <dsp:cNvPr id="0" name=""/>
        <dsp:cNvSpPr/>
      </dsp:nvSpPr>
      <dsp:spPr>
        <a:xfrm>
          <a:off x="558312" y="3230879"/>
          <a:ext cx="2225382" cy="8849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Mar/2013</a:t>
          </a:r>
          <a:endParaRPr lang="pt-BR" sz="3000" kern="1200" dirty="0"/>
        </a:p>
      </dsp:txBody>
      <dsp:txXfrm>
        <a:off x="584232" y="3256799"/>
        <a:ext cx="2173542" cy="833121"/>
      </dsp:txXfrm>
    </dsp:sp>
    <dsp:sp modelId="{5010ED29-127D-403D-9A8A-7E4D336833EE}">
      <dsp:nvSpPr>
        <dsp:cNvPr id="0" name=""/>
        <dsp:cNvSpPr/>
      </dsp:nvSpPr>
      <dsp:spPr>
        <a:xfrm>
          <a:off x="3145640" y="1474894"/>
          <a:ext cx="2503554" cy="23301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5717212"/>
              <a:satOff val="1242"/>
              <a:lumOff val="-176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b="0" kern="1200" dirty="0" smtClean="0"/>
            <a:t>Apresentação  do texto final para aprovação do CIINFO</a:t>
          </a:r>
          <a:endParaRPr lang="pt-BR" sz="2000" b="0" kern="1200" dirty="0"/>
        </a:p>
      </dsp:txBody>
      <dsp:txXfrm>
        <a:off x="3199263" y="2027830"/>
        <a:ext cx="2396308" cy="1723567"/>
      </dsp:txXfrm>
    </dsp:sp>
    <dsp:sp modelId="{3B3524A0-0F04-4A20-9F64-2309A3A62483}">
      <dsp:nvSpPr>
        <dsp:cNvPr id="0" name=""/>
        <dsp:cNvSpPr/>
      </dsp:nvSpPr>
      <dsp:spPr>
        <a:xfrm>
          <a:off x="4547403" y="366533"/>
          <a:ext cx="2996158" cy="2996158"/>
        </a:xfrm>
        <a:prstGeom prst="circularArrow">
          <a:avLst>
            <a:gd name="adj1" fmla="val 2537"/>
            <a:gd name="adj2" fmla="val 307714"/>
            <a:gd name="adj3" fmla="val 19518097"/>
            <a:gd name="adj4" fmla="val 12576833"/>
            <a:gd name="adj5" fmla="val 2960"/>
          </a:avLst>
        </a:prstGeom>
        <a:solidFill>
          <a:schemeClr val="accent3">
            <a:hueOff val="11434424"/>
            <a:satOff val="2484"/>
            <a:lumOff val="-353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1344D9-C81C-4A08-A58E-66A78C87066D}">
      <dsp:nvSpPr>
        <dsp:cNvPr id="0" name=""/>
        <dsp:cNvSpPr/>
      </dsp:nvSpPr>
      <dsp:spPr>
        <a:xfrm>
          <a:off x="3701985" y="1165022"/>
          <a:ext cx="2225382" cy="884961"/>
        </a:xfrm>
        <a:prstGeom prst="roundRect">
          <a:avLst>
            <a:gd name="adj" fmla="val 10000"/>
          </a:avLst>
        </a:prstGeom>
        <a:solidFill>
          <a:schemeClr val="accent3">
            <a:hueOff val="5717212"/>
            <a:satOff val="1242"/>
            <a:lumOff val="-176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err="1" smtClean="0"/>
            <a:t>Jun</a:t>
          </a:r>
          <a:r>
            <a:rPr lang="pt-BR" sz="3000" kern="1200" dirty="0" smtClean="0"/>
            <a:t>/2013</a:t>
          </a:r>
          <a:endParaRPr lang="pt-BR" sz="3000" kern="1200" dirty="0"/>
        </a:p>
      </dsp:txBody>
      <dsp:txXfrm>
        <a:off x="3727905" y="1190942"/>
        <a:ext cx="2173542" cy="833121"/>
      </dsp:txXfrm>
    </dsp:sp>
    <dsp:sp modelId="{5DAFD4F5-20F6-46C7-8965-776471304A61}">
      <dsp:nvSpPr>
        <dsp:cNvPr id="0" name=""/>
        <dsp:cNvSpPr/>
      </dsp:nvSpPr>
      <dsp:spPr>
        <a:xfrm>
          <a:off x="6289313" y="1608450"/>
          <a:ext cx="2503554" cy="2064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434424"/>
              <a:satOff val="2484"/>
              <a:lumOff val="-35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b="0" kern="1200" dirty="0" smtClean="0"/>
            <a:t>Apresentação ao GT de Gestão da CIT e pactuação na Tripartite</a:t>
          </a:r>
          <a:endParaRPr lang="pt-BR" sz="2000" b="0" kern="1200" dirty="0"/>
        </a:p>
      </dsp:txBody>
      <dsp:txXfrm>
        <a:off x="6336832" y="1655969"/>
        <a:ext cx="2408516" cy="1527390"/>
      </dsp:txXfrm>
    </dsp:sp>
    <dsp:sp modelId="{A06BEE69-174A-4182-8238-751F41E484BC}">
      <dsp:nvSpPr>
        <dsp:cNvPr id="0" name=""/>
        <dsp:cNvSpPr/>
      </dsp:nvSpPr>
      <dsp:spPr>
        <a:xfrm>
          <a:off x="6845659" y="3230879"/>
          <a:ext cx="2225382" cy="884961"/>
        </a:xfrm>
        <a:prstGeom prst="roundRect">
          <a:avLst>
            <a:gd name="adj" fmla="val 10000"/>
          </a:avLst>
        </a:prstGeom>
        <a:solidFill>
          <a:schemeClr val="accent3">
            <a:hueOff val="11434424"/>
            <a:satOff val="2484"/>
            <a:lumOff val="-35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err="1" smtClean="0"/>
            <a:t>Jul-Ago</a:t>
          </a:r>
          <a:r>
            <a:rPr lang="pt-BR" sz="3000" kern="1200" dirty="0" smtClean="0"/>
            <a:t>/2013</a:t>
          </a:r>
          <a:endParaRPr lang="pt-BR" sz="3000" kern="1200" dirty="0"/>
        </a:p>
      </dsp:txBody>
      <dsp:txXfrm>
        <a:off x="6871579" y="3256799"/>
        <a:ext cx="2173542" cy="8331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582AD4-67C6-452B-B08A-E039559F9CDE}">
      <dsp:nvSpPr>
        <dsp:cNvPr id="0" name=""/>
        <dsp:cNvSpPr/>
      </dsp:nvSpPr>
      <dsp:spPr>
        <a:xfrm>
          <a:off x="3917" y="45049"/>
          <a:ext cx="2887226" cy="1692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Informação em saúde para atenção à saúde. Gestão integrada e capaz de gerar conhecimento</a:t>
          </a:r>
          <a:endParaRPr lang="pt-BR" sz="1800" kern="1200" dirty="0"/>
        </a:p>
      </dsp:txBody>
      <dsp:txXfrm>
        <a:off x="3917" y="45049"/>
        <a:ext cx="2887226" cy="1692000"/>
      </dsp:txXfrm>
    </dsp:sp>
    <dsp:sp modelId="{156D8805-2799-4C13-A1F2-43FDB14E92BC}">
      <dsp:nvSpPr>
        <dsp:cNvPr id="0" name=""/>
        <dsp:cNvSpPr/>
      </dsp:nvSpPr>
      <dsp:spPr>
        <a:xfrm>
          <a:off x="2912386" y="45049"/>
          <a:ext cx="2887226" cy="1692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Democratização das informações em saúde é dever das 3 instâncias gestoras do SUS</a:t>
          </a:r>
          <a:endParaRPr lang="pt-BR" sz="1800" kern="1200" dirty="0"/>
        </a:p>
      </dsp:txBody>
      <dsp:txXfrm>
        <a:off x="2912386" y="45049"/>
        <a:ext cx="2887226" cy="1692000"/>
      </dsp:txXfrm>
    </dsp:sp>
    <dsp:sp modelId="{30D6208A-CB62-4956-B9AB-59FB5B5D4440}">
      <dsp:nvSpPr>
        <dsp:cNvPr id="0" name=""/>
        <dsp:cNvSpPr/>
      </dsp:nvSpPr>
      <dsp:spPr>
        <a:xfrm>
          <a:off x="5820856" y="45049"/>
          <a:ext cx="2887226" cy="1692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Informação em saúde é elemento estruturante na promoção da equidade</a:t>
          </a:r>
          <a:endParaRPr lang="pt-BR" sz="1800" kern="1200" dirty="0"/>
        </a:p>
      </dsp:txBody>
      <dsp:txXfrm>
        <a:off x="5820856" y="45049"/>
        <a:ext cx="2887226" cy="1692000"/>
      </dsp:txXfrm>
    </dsp:sp>
    <dsp:sp modelId="{28E6F7EA-A2BD-4440-AC23-FDD753968359}">
      <dsp:nvSpPr>
        <dsp:cNvPr id="0" name=""/>
        <dsp:cNvSpPr/>
      </dsp:nvSpPr>
      <dsp:spPr>
        <a:xfrm>
          <a:off x="3917" y="1758293"/>
          <a:ext cx="2887226" cy="16920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Acesso gratuito à informação em saúde é direito de todos. Ao Poder Público cabe sua gestão e regulamentação</a:t>
          </a:r>
          <a:endParaRPr lang="pt-BR" sz="1800" kern="1200" dirty="0"/>
        </a:p>
      </dsp:txBody>
      <dsp:txXfrm>
        <a:off x="3917" y="1758293"/>
        <a:ext cx="2887226" cy="1692000"/>
      </dsp:txXfrm>
    </dsp:sp>
    <dsp:sp modelId="{43359E13-438A-4400-82DD-27D2CF72BEF9}">
      <dsp:nvSpPr>
        <dsp:cNvPr id="0" name=""/>
        <dsp:cNvSpPr/>
      </dsp:nvSpPr>
      <dsp:spPr>
        <a:xfrm>
          <a:off x="2912386" y="1758293"/>
          <a:ext cx="2887226" cy="16920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Necessidades de compartilhamento de </a:t>
          </a:r>
          <a:r>
            <a:rPr lang="pt-BR" sz="1800" kern="1200" dirty="0" err="1" smtClean="0"/>
            <a:t>info</a:t>
          </a:r>
          <a:r>
            <a:rPr lang="pt-BR" sz="1800" kern="1200" dirty="0" smtClean="0"/>
            <a:t> em saúde devem ser preservadas e respeitadas suas especificidades </a:t>
          </a:r>
          <a:endParaRPr lang="pt-BR" sz="1800" kern="1200" dirty="0"/>
        </a:p>
      </dsp:txBody>
      <dsp:txXfrm>
        <a:off x="2912386" y="1758293"/>
        <a:ext cx="2887226" cy="1692000"/>
      </dsp:txXfrm>
    </dsp:sp>
    <dsp:sp modelId="{EEEA437B-3182-456D-B67E-EAD0DC669A0D}">
      <dsp:nvSpPr>
        <dsp:cNvPr id="0" name=""/>
        <dsp:cNvSpPr/>
      </dsp:nvSpPr>
      <dsp:spPr>
        <a:xfrm>
          <a:off x="5820856" y="1758293"/>
          <a:ext cx="2887226" cy="1692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Preservação da</a:t>
          </a:r>
          <a:br>
            <a:rPr lang="pt-BR" sz="1800" kern="1200" dirty="0" smtClean="0"/>
          </a:br>
          <a:r>
            <a:rPr lang="pt-BR" sz="1800" kern="1200" dirty="0" smtClean="0"/>
            <a:t>autenticidade e integridade da informação em saúde</a:t>
          </a:r>
          <a:endParaRPr lang="pt-BR" sz="1800" kern="1200" dirty="0"/>
        </a:p>
      </dsp:txBody>
      <dsp:txXfrm>
        <a:off x="5820856" y="1758293"/>
        <a:ext cx="2887226" cy="1692000"/>
      </dsp:txXfrm>
    </dsp:sp>
    <dsp:sp modelId="{A5D10AA9-B12A-408A-9390-B5700EE3F93D}">
      <dsp:nvSpPr>
        <dsp:cNvPr id="0" name=""/>
        <dsp:cNvSpPr/>
      </dsp:nvSpPr>
      <dsp:spPr>
        <a:xfrm>
          <a:off x="3917" y="3471536"/>
          <a:ext cx="2887226" cy="1692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Informação de saúde pessoal é aquela individualmente identificada (garantida confidencialidade ao indivíduo)</a:t>
          </a:r>
          <a:endParaRPr lang="pt-BR" sz="1800" kern="1200" dirty="0"/>
        </a:p>
      </dsp:txBody>
      <dsp:txXfrm>
        <a:off x="3917" y="3471536"/>
        <a:ext cx="2887226" cy="1692000"/>
      </dsp:txXfrm>
    </dsp:sp>
    <dsp:sp modelId="{1B92690B-8A8E-4F8C-8069-648A98BB5810}">
      <dsp:nvSpPr>
        <dsp:cNvPr id="0" name=""/>
        <dsp:cNvSpPr/>
      </dsp:nvSpPr>
      <dsp:spPr>
        <a:xfrm>
          <a:off x="2912386" y="3471536"/>
          <a:ext cx="2887226" cy="1692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Informação de saúde pessoal somente pode ser usada com autorização do indivíduo</a:t>
          </a:r>
          <a:endParaRPr lang="pt-BR" sz="1800" kern="1200" dirty="0"/>
        </a:p>
      </dsp:txBody>
      <dsp:txXfrm>
        <a:off x="2912386" y="3471536"/>
        <a:ext cx="2887226" cy="1692000"/>
      </dsp:txXfrm>
    </dsp:sp>
    <dsp:sp modelId="{2DAEF5C9-B452-43D5-AE7A-CAAC9E11D0DA}">
      <dsp:nvSpPr>
        <dsp:cNvPr id="0" name=""/>
        <dsp:cNvSpPr/>
      </dsp:nvSpPr>
      <dsp:spPr>
        <a:xfrm>
          <a:off x="5820856" y="3471536"/>
          <a:ext cx="2887226" cy="16920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Acesso irrestrito às informações sobre sua saúde pessoal é direito de todo indivíduo</a:t>
          </a:r>
          <a:endParaRPr lang="pt-BR" sz="1800" kern="1200" dirty="0"/>
        </a:p>
      </dsp:txBody>
      <dsp:txXfrm>
        <a:off x="5820856" y="3471536"/>
        <a:ext cx="2887226" cy="1692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271A4D2-8F3E-40A4-95EB-745C94FCF66E}" type="datetimeFigureOut">
              <a:rPr lang="pt-BR"/>
              <a:pPr>
                <a:defRPr/>
              </a:pPr>
              <a:t>9/2/14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5D9C25-2B56-4821-B109-43F05CB01A2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45518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 cstate="print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2" y="5301208"/>
            <a:ext cx="143986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63210" y="476672"/>
            <a:ext cx="7956964" cy="1584176"/>
          </a:xfrm>
        </p:spPr>
        <p:txBody>
          <a:bodyPr anchor="ctr"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>
                <a:tab pos="2781300" algn="l"/>
              </a:tabLst>
              <a:defRPr lang="pt-BR" sz="4500" kern="1200" dirty="0" smtClean="0">
                <a:ln w="3175" cmpd="sng">
                  <a:solidFill>
                    <a:srgbClr val="37372D"/>
                  </a:solidFill>
                  <a:prstDash val="solid"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963646" y="2384884"/>
            <a:ext cx="5856528" cy="2592288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222A262-4F2C-4718-88D4-50FB19D72841}" type="datetimeFigureOut">
              <a:rPr lang="pt-BR"/>
              <a:pPr>
                <a:defRPr/>
              </a:pPr>
              <a:t>9/2/14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118D77C-CF18-47A7-9939-0A43E440FEA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786BEF-A998-4C9F-A2BC-A839D2349A87}" type="datetimeFigureOut">
              <a:rPr lang="pt-BR"/>
              <a:pPr>
                <a:defRPr/>
              </a:pPr>
              <a:t>9/2/14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697734E-0A19-4F0F-AA15-52A1A8BA642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 userDrawn="1"/>
        </p:nvSpPr>
        <p:spPr>
          <a:xfrm>
            <a:off x="0" y="0"/>
            <a:ext cx="9144000" cy="6862763"/>
          </a:xfrm>
          <a:prstGeom prst="rect">
            <a:avLst/>
          </a:prstGeom>
          <a:solidFill>
            <a:schemeClr val="bg2"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0" y="3248980"/>
            <a:ext cx="9144000" cy="3609020"/>
          </a:xfr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>
                <a:tab pos="2781300" algn="l"/>
              </a:tabLst>
              <a:defRPr lang="pt-BR" sz="4500" kern="1200" dirty="0" smtClean="0">
                <a:ln w="3175" cmpd="sng">
                  <a:solidFill>
                    <a:srgbClr val="37372D"/>
                  </a:solidFill>
                  <a:prstDash val="solid"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781300" algn="l"/>
              </a:tabLst>
              <a:defRPr lang="pt-BR" sz="4500" kern="1200" dirty="0">
                <a:ln w="12700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32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6700" indent="-266700">
              <a:lnSpc>
                <a:spcPct val="97000"/>
              </a:lnSpc>
              <a:spcBef>
                <a:spcPts val="900"/>
              </a:spcBef>
              <a:buClr>
                <a:schemeClr val="accent4">
                  <a:lumMod val="50000"/>
                </a:schemeClr>
              </a:buClr>
              <a:defRPr/>
            </a:lvl1pPr>
            <a:lvl2pPr marL="714375" indent="-352425">
              <a:lnSpc>
                <a:spcPct val="97000"/>
              </a:lnSpc>
              <a:spcBef>
                <a:spcPts val="900"/>
              </a:spcBef>
              <a:buClr>
                <a:schemeClr val="accent4">
                  <a:lumMod val="50000"/>
                </a:schemeClr>
              </a:buClr>
              <a:buSzPct val="80000"/>
              <a:buFont typeface="Calibri" pitchFamily="34" charset="0"/>
              <a:buChar char="↘"/>
              <a:defRPr/>
            </a:lvl2pPr>
            <a:lvl3pPr marL="1076325" indent="-266700">
              <a:lnSpc>
                <a:spcPct val="97000"/>
              </a:lnSpc>
              <a:spcBef>
                <a:spcPts val="900"/>
              </a:spcBef>
              <a:buClr>
                <a:schemeClr val="accent4">
                  <a:lumMod val="50000"/>
                </a:schemeClr>
              </a:buClr>
              <a:buSzPct val="60000"/>
              <a:buFont typeface="Wingdings 2" pitchFamily="18" charset="2"/>
              <a:buChar char=""/>
              <a:defRPr/>
            </a:lvl3pPr>
            <a:lvl4pPr marL="1438275" indent="-276225">
              <a:lnSpc>
                <a:spcPct val="97000"/>
              </a:lnSpc>
              <a:spcBef>
                <a:spcPts val="900"/>
              </a:spcBef>
              <a:buClr>
                <a:schemeClr val="accent4">
                  <a:lumMod val="50000"/>
                </a:schemeClr>
              </a:buClr>
              <a:tabLst/>
              <a:defRPr/>
            </a:lvl4pPr>
            <a:lvl5pPr marL="1790700" indent="-266700">
              <a:lnSpc>
                <a:spcPct val="97000"/>
              </a:lnSpc>
              <a:spcBef>
                <a:spcPts val="900"/>
              </a:spcBef>
              <a:buClr>
                <a:schemeClr val="accent4">
                  <a:lumMod val="50000"/>
                </a:schemeClr>
              </a:buClr>
              <a:defRPr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94724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44705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04292" y="1600200"/>
            <a:ext cx="4392000" cy="5112000"/>
          </a:xfrm>
        </p:spPr>
        <p:txBody>
          <a:bodyPr/>
          <a:lstStyle>
            <a:lvl1pPr marL="266700" indent="-266700">
              <a:defRPr sz="2800"/>
            </a:lvl1pPr>
            <a:lvl2pPr marL="628650" indent="-266700">
              <a:buSzPct val="70000"/>
              <a:buFont typeface="Calibri" pitchFamily="34" charset="0"/>
              <a:buChar char="↘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sz="half" idx="10"/>
          </p:nvPr>
        </p:nvSpPr>
        <p:spPr>
          <a:xfrm>
            <a:off x="139700" y="1600200"/>
            <a:ext cx="4392000" cy="5112000"/>
          </a:xfrm>
        </p:spPr>
        <p:txBody>
          <a:bodyPr/>
          <a:lstStyle>
            <a:lvl1pPr marL="266700" indent="-266700">
              <a:defRPr sz="2800"/>
            </a:lvl1pPr>
            <a:lvl2pPr marL="628650" indent="-266700">
              <a:buSzPct val="70000"/>
              <a:buFont typeface="Calibri" pitchFamily="34" charset="0"/>
              <a:buChar char="↘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B7C8478-DFA7-49FA-BB18-FB24B34FD295}" type="datetimeFigureOut">
              <a:rPr lang="pt-BR"/>
              <a:pPr>
                <a:defRPr/>
              </a:pPr>
              <a:t>9/2/14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C08275-6CC0-4E71-8423-287E1D455ED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0152E86-2DCA-4620-B5A3-694B95A08C26}" type="datetimeFigureOut">
              <a:rPr lang="pt-BR"/>
              <a:pPr>
                <a:defRPr/>
              </a:pPr>
              <a:t>9/2/14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721B65E-D8FC-446C-91E3-35ADA9406B9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Relationship Id="rId3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049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1029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215900" y="1449388"/>
            <a:ext cx="8712200" cy="520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7" r:id="rId8"/>
    <p:sldLayoutId id="2147483948" r:id="rId9"/>
    <p:sldLayoutId id="2147483949" r:id="rId10"/>
    <p:sldLayoutId id="2147483950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2781300" algn="l"/>
        </a:tabLst>
        <a:defRPr lang="pt-BR" sz="4500" kern="1200" dirty="0">
          <a:ln w="12700" cmpd="sng">
            <a:solidFill>
              <a:schemeClr val="accent4">
                <a:lumMod val="75000"/>
              </a:schemeClr>
            </a:solidFill>
            <a:prstDash val="solid"/>
          </a:ln>
          <a:solidFill>
            <a:schemeClr val="accent4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32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2781300" algn="l"/>
        </a:tabLst>
        <a:defRPr sz="4500">
          <a:solidFill>
            <a:srgbClr val="2B4A76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2781300" algn="l"/>
        </a:tabLst>
        <a:defRPr sz="4500">
          <a:solidFill>
            <a:srgbClr val="2B4A76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2781300" algn="l"/>
        </a:tabLst>
        <a:defRPr sz="4500">
          <a:solidFill>
            <a:srgbClr val="2B4A76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2781300" algn="l"/>
        </a:tabLst>
        <a:defRPr sz="4500">
          <a:solidFill>
            <a:srgbClr val="2B4A76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tabLst>
          <a:tab pos="2781300" algn="l"/>
        </a:tabLst>
        <a:defRPr sz="4500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tabLst>
          <a:tab pos="2781300" algn="l"/>
        </a:tabLst>
        <a:defRPr sz="4500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tabLst>
          <a:tab pos="2781300" algn="l"/>
        </a:tabLst>
        <a:defRPr sz="4500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tabLst>
          <a:tab pos="2781300" algn="l"/>
        </a:tabLst>
        <a:defRPr sz="45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lnSpc>
          <a:spcPct val="97000"/>
        </a:lnSpc>
        <a:spcBef>
          <a:spcPts val="900"/>
        </a:spcBef>
        <a:spcAft>
          <a:spcPct val="0"/>
        </a:spcAft>
        <a:buClr>
          <a:schemeClr val="accent4">
            <a:lumMod val="50000"/>
          </a:schemeClr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7000"/>
        </a:lnSpc>
        <a:spcBef>
          <a:spcPts val="900"/>
        </a:spcBef>
        <a:spcAft>
          <a:spcPct val="0"/>
        </a:spcAft>
        <a:buClr>
          <a:schemeClr val="accent4">
            <a:lumMod val="50000"/>
          </a:schemeClr>
        </a:buClr>
        <a:buSzPct val="60000"/>
        <a:buFont typeface="Wingdings 2" pitchFamily="18" charset="2"/>
        <a:buChar char="®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7000"/>
        </a:lnSpc>
        <a:spcBef>
          <a:spcPts val="900"/>
        </a:spcBef>
        <a:spcAft>
          <a:spcPct val="0"/>
        </a:spcAft>
        <a:buClr>
          <a:schemeClr val="accent4">
            <a:lumMod val="50000"/>
          </a:schemeClr>
        </a:buClr>
        <a:buSzPct val="50000"/>
        <a:buFont typeface="WP TypographicSymbols"/>
        <a:buChar char="}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7000"/>
        </a:lnSpc>
        <a:spcBef>
          <a:spcPts val="900"/>
        </a:spcBef>
        <a:spcAft>
          <a:spcPct val="0"/>
        </a:spcAft>
        <a:buClr>
          <a:schemeClr val="accent4">
            <a:lumMod val="50000"/>
          </a:schemeClr>
        </a:buClr>
        <a:buSzPct val="70000"/>
        <a:buFont typeface="Wingdings 2" pitchFamily="18" charset="2"/>
        <a:buChar char="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7000"/>
        </a:lnSpc>
        <a:spcBef>
          <a:spcPts val="900"/>
        </a:spcBef>
        <a:spcAft>
          <a:spcPct val="0"/>
        </a:spcAft>
        <a:buClr>
          <a:schemeClr val="accent4">
            <a:lumMod val="50000"/>
          </a:schemeClr>
        </a:buClr>
        <a:buFont typeface="Calibri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4769CA-2931-4230-A60E-D3B15DC24113}" type="datetimeFigureOut">
              <a:rPr lang="pt-BR"/>
              <a:pPr>
                <a:defRPr/>
              </a:pPr>
              <a:t>9/2/14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306B88-D0EC-4985-B23C-308BDC5C5D0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ortal.saude.gov.br/portal/arquivos/pdf/pniis.pdf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8208614" cy="2088232"/>
          </a:xfrm>
        </p:spPr>
        <p:txBody>
          <a:bodyPr anchor="t">
            <a:noAutofit/>
          </a:bodyPr>
          <a:lstStyle/>
          <a:p>
            <a:r>
              <a:rPr lang="pt-BR" sz="4800" dirty="0"/>
              <a:t>Política Nacional </a:t>
            </a:r>
            <a:r>
              <a:rPr lang="pt-BR" sz="4800" dirty="0" smtClean="0"/>
              <a:t>de</a:t>
            </a:r>
            <a:br>
              <a:rPr lang="pt-BR" sz="4800" dirty="0" smtClean="0"/>
            </a:br>
            <a:r>
              <a:rPr lang="pt-BR" sz="4800" dirty="0" smtClean="0"/>
              <a:t>Informação </a:t>
            </a:r>
            <a:r>
              <a:rPr lang="pt-BR" sz="4800" dirty="0"/>
              <a:t>e </a:t>
            </a:r>
            <a:r>
              <a:rPr lang="pt-BR" sz="4800" dirty="0" smtClean="0"/>
              <a:t>Informática</a:t>
            </a:r>
            <a:br>
              <a:rPr lang="pt-BR" sz="4800" dirty="0" smtClean="0"/>
            </a:br>
            <a:r>
              <a:rPr lang="pt-BR" sz="4800" dirty="0" smtClean="0"/>
              <a:t>em </a:t>
            </a:r>
            <a:r>
              <a:rPr lang="pt-BR" sz="4800"/>
              <a:t>Saúde </a:t>
            </a:r>
            <a:r>
              <a:rPr lang="pt-BR" sz="4800" smtClean="0"/>
              <a:t>(PNIIS</a:t>
            </a:r>
            <a:r>
              <a:rPr lang="pt-BR" sz="4800" dirty="0"/>
              <a:t>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915816" y="2996952"/>
            <a:ext cx="5856528" cy="1980220"/>
          </a:xfrm>
        </p:spPr>
        <p:txBody>
          <a:bodyPr/>
          <a:lstStyle/>
          <a:p>
            <a:r>
              <a:rPr lang="pt-BR" dirty="0"/>
              <a:t>Subcomitê de Governança </a:t>
            </a:r>
            <a:r>
              <a:rPr lang="pt-BR" dirty="0" smtClean="0"/>
              <a:t>da</a:t>
            </a:r>
            <a:br>
              <a:rPr lang="pt-BR" dirty="0" smtClean="0"/>
            </a:br>
            <a:r>
              <a:rPr lang="pt-BR" dirty="0" smtClean="0"/>
              <a:t>Informação em </a:t>
            </a:r>
            <a:r>
              <a:rPr lang="pt-BR" dirty="0"/>
              <a:t>Saúde do </a:t>
            </a:r>
            <a:r>
              <a:rPr lang="pt-BR" dirty="0" smtClean="0"/>
              <a:t>CIINFO</a:t>
            </a:r>
            <a:br>
              <a:rPr lang="pt-BR" dirty="0" smtClean="0"/>
            </a:br>
            <a:r>
              <a:rPr lang="pt-BR" dirty="0" smtClean="0"/>
              <a:t>Secretaria-Executiva</a:t>
            </a:r>
            <a:br>
              <a:rPr lang="pt-BR" dirty="0" smtClean="0"/>
            </a:br>
            <a:r>
              <a:rPr lang="pt-BR" dirty="0" smtClean="0"/>
              <a:t>Ministério </a:t>
            </a:r>
            <a:r>
              <a:rPr lang="pt-BR" dirty="0"/>
              <a:t>da Saúde</a:t>
            </a:r>
          </a:p>
          <a:p>
            <a:r>
              <a:rPr lang="pt-BR" sz="1800" i="1" dirty="0" smtClean="0"/>
              <a:t>Abril 2014.</a:t>
            </a:r>
            <a:endParaRPr lang="pt-BR" sz="20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7236296" y="6131274"/>
            <a:ext cx="1728192" cy="7267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763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dos Princípios da PNIIS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569110"/>
              </p:ext>
            </p:extLst>
          </p:nvPr>
        </p:nvGraphicFramePr>
        <p:xfrm>
          <a:off x="215900" y="1449388"/>
          <a:ext cx="8712000" cy="5208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4694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Resumo das Diretrizes da PNIIS (</a:t>
            </a:r>
            <a:r>
              <a:rPr lang="pt-BR" sz="4000" dirty="0" err="1" smtClean="0"/>
              <a:t>e-Gov</a:t>
            </a:r>
            <a:r>
              <a:rPr lang="pt-BR" sz="4000" dirty="0" smtClean="0"/>
              <a:t>)</a:t>
            </a:r>
            <a:endParaRPr lang="pt-BR" sz="4000" dirty="0"/>
          </a:p>
        </p:txBody>
      </p:sp>
      <p:grpSp>
        <p:nvGrpSpPr>
          <p:cNvPr id="21" name="Grupo 20"/>
          <p:cNvGrpSpPr/>
          <p:nvPr/>
        </p:nvGrpSpPr>
        <p:grpSpPr>
          <a:xfrm>
            <a:off x="743387" y="1484784"/>
            <a:ext cx="7657226" cy="5140764"/>
            <a:chOff x="3207996" y="1451653"/>
            <a:chExt cx="3260595" cy="2189038"/>
          </a:xfrm>
        </p:grpSpPr>
        <p:sp>
          <p:nvSpPr>
            <p:cNvPr id="6" name="Forma livre 5"/>
            <p:cNvSpPr/>
            <p:nvPr/>
          </p:nvSpPr>
          <p:spPr>
            <a:xfrm>
              <a:off x="4320511" y="1451654"/>
              <a:ext cx="1030107" cy="1184031"/>
            </a:xfrm>
            <a:custGeom>
              <a:avLst/>
              <a:gdLst>
                <a:gd name="connsiteX0" fmla="*/ 0 w 1184031"/>
                <a:gd name="connsiteY0" fmla="*/ 515054 h 1030107"/>
                <a:gd name="connsiteX1" fmla="*/ 257527 w 1184031"/>
                <a:gd name="connsiteY1" fmla="*/ 0 h 1030107"/>
                <a:gd name="connsiteX2" fmla="*/ 926504 w 1184031"/>
                <a:gd name="connsiteY2" fmla="*/ 0 h 1030107"/>
                <a:gd name="connsiteX3" fmla="*/ 1184031 w 1184031"/>
                <a:gd name="connsiteY3" fmla="*/ 515054 h 1030107"/>
                <a:gd name="connsiteX4" fmla="*/ 926504 w 1184031"/>
                <a:gd name="connsiteY4" fmla="*/ 1030107 h 1030107"/>
                <a:gd name="connsiteX5" fmla="*/ 257527 w 1184031"/>
                <a:gd name="connsiteY5" fmla="*/ 1030107 h 1030107"/>
                <a:gd name="connsiteX6" fmla="*/ 0 w 1184031"/>
                <a:gd name="connsiteY6" fmla="*/ 515054 h 103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4031" h="1030107">
                  <a:moveTo>
                    <a:pt x="592015" y="0"/>
                  </a:moveTo>
                  <a:lnTo>
                    <a:pt x="1184031" y="224048"/>
                  </a:lnTo>
                  <a:lnTo>
                    <a:pt x="1184031" y="806059"/>
                  </a:lnTo>
                  <a:lnTo>
                    <a:pt x="592015" y="1030107"/>
                  </a:lnTo>
                  <a:lnTo>
                    <a:pt x="0" y="806059"/>
                  </a:lnTo>
                  <a:lnTo>
                    <a:pt x="0" y="224048"/>
                  </a:lnTo>
                  <a:lnTo>
                    <a:pt x="592015" y="0"/>
                  </a:lnTo>
                  <a:close/>
                </a:path>
              </a:pathLst>
            </a:cu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1485" tIns="245471" rIns="221485" bIns="245471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pt-BR" dirty="0" smtClean="0"/>
                <a:t>Incentivar e articular a </a:t>
              </a:r>
              <a:r>
                <a:rPr lang="pt-BR" dirty="0"/>
                <a:t>capacidade de produção de </a:t>
              </a:r>
              <a:r>
                <a:rPr lang="pt-BR" dirty="0" smtClean="0"/>
                <a:t>software para fomentar a geração </a:t>
              </a:r>
              <a:r>
                <a:rPr lang="pt-BR" dirty="0"/>
                <a:t>de emprego e de exportação</a:t>
              </a:r>
              <a:endParaRPr lang="pt-BR" kern="1200" dirty="0"/>
            </a:p>
          </p:txBody>
        </p:sp>
        <p:sp>
          <p:nvSpPr>
            <p:cNvPr id="8" name="Forma livre 7"/>
            <p:cNvSpPr/>
            <p:nvPr/>
          </p:nvSpPr>
          <p:spPr>
            <a:xfrm>
              <a:off x="3207996" y="1451654"/>
              <a:ext cx="1030108" cy="1184031"/>
            </a:xfrm>
            <a:custGeom>
              <a:avLst/>
              <a:gdLst>
                <a:gd name="connsiteX0" fmla="*/ 0 w 1184031"/>
                <a:gd name="connsiteY0" fmla="*/ 515054 h 1030107"/>
                <a:gd name="connsiteX1" fmla="*/ 257527 w 1184031"/>
                <a:gd name="connsiteY1" fmla="*/ 0 h 1030107"/>
                <a:gd name="connsiteX2" fmla="*/ 926504 w 1184031"/>
                <a:gd name="connsiteY2" fmla="*/ 0 h 1030107"/>
                <a:gd name="connsiteX3" fmla="*/ 1184031 w 1184031"/>
                <a:gd name="connsiteY3" fmla="*/ 515054 h 1030107"/>
                <a:gd name="connsiteX4" fmla="*/ 926504 w 1184031"/>
                <a:gd name="connsiteY4" fmla="*/ 1030107 h 1030107"/>
                <a:gd name="connsiteX5" fmla="*/ 257527 w 1184031"/>
                <a:gd name="connsiteY5" fmla="*/ 1030107 h 1030107"/>
                <a:gd name="connsiteX6" fmla="*/ 0 w 1184031"/>
                <a:gd name="connsiteY6" fmla="*/ 515054 h 103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4031" h="1030107">
                  <a:moveTo>
                    <a:pt x="592015" y="0"/>
                  </a:moveTo>
                  <a:lnTo>
                    <a:pt x="1184031" y="224048"/>
                  </a:lnTo>
                  <a:lnTo>
                    <a:pt x="1184031" y="806059"/>
                  </a:lnTo>
                  <a:lnTo>
                    <a:pt x="592015" y="1030107"/>
                  </a:lnTo>
                  <a:lnTo>
                    <a:pt x="0" y="806059"/>
                  </a:lnTo>
                  <a:lnTo>
                    <a:pt x="0" y="224048"/>
                  </a:lnTo>
                  <a:lnTo>
                    <a:pt x="592015" y="0"/>
                  </a:lnTo>
                  <a:close/>
                </a:path>
              </a:pathLst>
            </a:cu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160525" tIns="184511" rIns="160526" bIns="18451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Aft>
                  <a:spcPct val="35000"/>
                </a:spcAft>
              </a:pPr>
              <a:r>
                <a:rPr lang="pt-BR" dirty="0"/>
                <a:t>Implementar </a:t>
              </a:r>
              <a:r>
                <a:rPr lang="pt-BR" dirty="0" smtClean="0"/>
                <a:t>a </a:t>
              </a:r>
              <a:r>
                <a:rPr lang="pt-BR" dirty="0"/>
                <a:t>Política conforme </a:t>
              </a:r>
              <a:r>
                <a:rPr lang="pt-BR" dirty="0" smtClean="0"/>
                <a:t>diretrizes </a:t>
              </a:r>
              <a:r>
                <a:rPr lang="pt-BR" dirty="0"/>
                <a:t>do governo eletrônico brasileiro</a:t>
              </a:r>
              <a:endParaRPr lang="pt-BR" kern="1200" dirty="0"/>
            </a:p>
          </p:txBody>
        </p:sp>
        <p:sp>
          <p:nvSpPr>
            <p:cNvPr id="9" name="Forma livre 8"/>
            <p:cNvSpPr/>
            <p:nvPr/>
          </p:nvSpPr>
          <p:spPr>
            <a:xfrm>
              <a:off x="3762122" y="2456660"/>
              <a:ext cx="1030107" cy="1184031"/>
            </a:xfrm>
            <a:custGeom>
              <a:avLst/>
              <a:gdLst>
                <a:gd name="connsiteX0" fmla="*/ 0 w 1184031"/>
                <a:gd name="connsiteY0" fmla="*/ 515054 h 1030107"/>
                <a:gd name="connsiteX1" fmla="*/ 257527 w 1184031"/>
                <a:gd name="connsiteY1" fmla="*/ 0 h 1030107"/>
                <a:gd name="connsiteX2" fmla="*/ 926504 w 1184031"/>
                <a:gd name="connsiteY2" fmla="*/ 0 h 1030107"/>
                <a:gd name="connsiteX3" fmla="*/ 1184031 w 1184031"/>
                <a:gd name="connsiteY3" fmla="*/ 515054 h 1030107"/>
                <a:gd name="connsiteX4" fmla="*/ 926504 w 1184031"/>
                <a:gd name="connsiteY4" fmla="*/ 1030107 h 1030107"/>
                <a:gd name="connsiteX5" fmla="*/ 257527 w 1184031"/>
                <a:gd name="connsiteY5" fmla="*/ 1030107 h 1030107"/>
                <a:gd name="connsiteX6" fmla="*/ 0 w 1184031"/>
                <a:gd name="connsiteY6" fmla="*/ 515054 h 103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4031" h="1030107">
                  <a:moveTo>
                    <a:pt x="592015" y="0"/>
                  </a:moveTo>
                  <a:lnTo>
                    <a:pt x="1184031" y="224048"/>
                  </a:lnTo>
                  <a:lnTo>
                    <a:pt x="1184031" y="806059"/>
                  </a:lnTo>
                  <a:lnTo>
                    <a:pt x="592015" y="1030107"/>
                  </a:lnTo>
                  <a:lnTo>
                    <a:pt x="0" y="806059"/>
                  </a:lnTo>
                  <a:lnTo>
                    <a:pt x="0" y="224048"/>
                  </a:lnTo>
                  <a:lnTo>
                    <a:pt x="592015" y="0"/>
                  </a:lnTo>
                  <a:close/>
                </a:path>
              </a:pathLst>
            </a:cu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301495" tIns="325481" rIns="301495" bIns="325481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Aft>
                  <a:spcPct val="35000"/>
                </a:spcAft>
              </a:pPr>
              <a:r>
                <a:rPr lang="pt-BR" dirty="0"/>
                <a:t>Fomentar </a:t>
              </a:r>
              <a:r>
                <a:rPr lang="pt-BR" dirty="0" smtClean="0"/>
                <a:t>desenvolvimento </a:t>
              </a:r>
              <a:r>
                <a:rPr lang="pt-BR" dirty="0"/>
                <a:t>de metodologias e ferramentas </a:t>
              </a:r>
              <a:r>
                <a:rPr lang="pt-BR" dirty="0" smtClean="0"/>
                <a:t>para </a:t>
              </a:r>
              <a:r>
                <a:rPr lang="pt-BR" spc="-40" dirty="0" smtClean="0"/>
                <a:t>qualificação, gestão </a:t>
              </a:r>
              <a:r>
                <a:rPr lang="pt-BR" dirty="0" smtClean="0"/>
                <a:t>e </a:t>
              </a:r>
              <a:r>
                <a:rPr lang="pt-BR" dirty="0"/>
                <a:t>uso das </a:t>
              </a:r>
              <a:r>
                <a:rPr lang="pt-BR" dirty="0" err="1" smtClean="0"/>
                <a:t>info</a:t>
              </a:r>
              <a:r>
                <a:rPr lang="pt-BR" dirty="0" smtClean="0"/>
                <a:t> </a:t>
              </a:r>
              <a:r>
                <a:rPr lang="pt-BR" dirty="0"/>
                <a:t>em saúde</a:t>
              </a:r>
              <a:endParaRPr lang="pt-BR" kern="1200" dirty="0"/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4874638" y="2456660"/>
              <a:ext cx="1030107" cy="1184031"/>
            </a:xfrm>
            <a:custGeom>
              <a:avLst/>
              <a:gdLst>
                <a:gd name="connsiteX0" fmla="*/ 0 w 1184031"/>
                <a:gd name="connsiteY0" fmla="*/ 515054 h 1030107"/>
                <a:gd name="connsiteX1" fmla="*/ 257527 w 1184031"/>
                <a:gd name="connsiteY1" fmla="*/ 0 h 1030107"/>
                <a:gd name="connsiteX2" fmla="*/ 926504 w 1184031"/>
                <a:gd name="connsiteY2" fmla="*/ 0 h 1030107"/>
                <a:gd name="connsiteX3" fmla="*/ 1184031 w 1184031"/>
                <a:gd name="connsiteY3" fmla="*/ 515054 h 1030107"/>
                <a:gd name="connsiteX4" fmla="*/ 926504 w 1184031"/>
                <a:gd name="connsiteY4" fmla="*/ 1030107 h 1030107"/>
                <a:gd name="connsiteX5" fmla="*/ 257527 w 1184031"/>
                <a:gd name="connsiteY5" fmla="*/ 1030107 h 1030107"/>
                <a:gd name="connsiteX6" fmla="*/ 0 w 1184031"/>
                <a:gd name="connsiteY6" fmla="*/ 515054 h 103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4031" h="1030107">
                  <a:moveTo>
                    <a:pt x="592015" y="0"/>
                  </a:moveTo>
                  <a:lnTo>
                    <a:pt x="1184031" y="224048"/>
                  </a:lnTo>
                  <a:lnTo>
                    <a:pt x="1184031" y="806059"/>
                  </a:lnTo>
                  <a:lnTo>
                    <a:pt x="592015" y="1030107"/>
                  </a:lnTo>
                  <a:lnTo>
                    <a:pt x="0" y="806059"/>
                  </a:lnTo>
                  <a:lnTo>
                    <a:pt x="0" y="224048"/>
                  </a:lnTo>
                  <a:lnTo>
                    <a:pt x="592015" y="0"/>
                  </a:lnTo>
                  <a:close/>
                </a:path>
              </a:pathLst>
            </a:cu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160525" tIns="184511" rIns="160525" bIns="18451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Aft>
                  <a:spcPct val="35000"/>
                </a:spcAft>
              </a:pPr>
              <a:r>
                <a:rPr lang="pt-BR" dirty="0"/>
                <a:t>Qualificar </a:t>
              </a:r>
              <a:r>
                <a:rPr lang="pt-BR" dirty="0" smtClean="0"/>
                <a:t>processos </a:t>
              </a:r>
              <a:r>
                <a:rPr lang="pt-BR" dirty="0"/>
                <a:t>de </a:t>
              </a:r>
              <a:r>
                <a:rPr lang="pt-BR" dirty="0" smtClean="0"/>
                <a:t>trabalho, considerando </a:t>
              </a:r>
              <a:r>
                <a:rPr lang="pt-BR" dirty="0"/>
                <a:t>atividades de gestão </a:t>
              </a:r>
              <a:r>
                <a:rPr lang="pt-BR" dirty="0" smtClean="0"/>
                <a:t>da saúde </a:t>
              </a:r>
              <a:r>
                <a:rPr lang="pt-BR" dirty="0"/>
                <a:t>e de gestão do </a:t>
              </a:r>
              <a:r>
                <a:rPr lang="pt-BR" dirty="0" smtClean="0"/>
                <a:t>cuidado</a:t>
              </a:r>
              <a:endParaRPr lang="pt-BR" kern="1200" dirty="0"/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5438484" y="1451653"/>
              <a:ext cx="1030107" cy="1184031"/>
            </a:xfrm>
            <a:custGeom>
              <a:avLst/>
              <a:gdLst>
                <a:gd name="connsiteX0" fmla="*/ 0 w 1184031"/>
                <a:gd name="connsiteY0" fmla="*/ 515054 h 1030107"/>
                <a:gd name="connsiteX1" fmla="*/ 257527 w 1184031"/>
                <a:gd name="connsiteY1" fmla="*/ 0 h 1030107"/>
                <a:gd name="connsiteX2" fmla="*/ 926504 w 1184031"/>
                <a:gd name="connsiteY2" fmla="*/ 0 h 1030107"/>
                <a:gd name="connsiteX3" fmla="*/ 1184031 w 1184031"/>
                <a:gd name="connsiteY3" fmla="*/ 515054 h 1030107"/>
                <a:gd name="connsiteX4" fmla="*/ 926504 w 1184031"/>
                <a:gd name="connsiteY4" fmla="*/ 1030107 h 1030107"/>
                <a:gd name="connsiteX5" fmla="*/ 257527 w 1184031"/>
                <a:gd name="connsiteY5" fmla="*/ 1030107 h 1030107"/>
                <a:gd name="connsiteX6" fmla="*/ 0 w 1184031"/>
                <a:gd name="connsiteY6" fmla="*/ 515054 h 103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4031" h="1030107">
                  <a:moveTo>
                    <a:pt x="592015" y="0"/>
                  </a:moveTo>
                  <a:lnTo>
                    <a:pt x="1184031" y="224048"/>
                  </a:lnTo>
                  <a:lnTo>
                    <a:pt x="1184031" y="806059"/>
                  </a:lnTo>
                  <a:lnTo>
                    <a:pt x="592015" y="1030107"/>
                  </a:lnTo>
                  <a:lnTo>
                    <a:pt x="0" y="806059"/>
                  </a:lnTo>
                  <a:lnTo>
                    <a:pt x="0" y="224048"/>
                  </a:lnTo>
                  <a:lnTo>
                    <a:pt x="592015" y="0"/>
                  </a:lnTo>
                  <a:close/>
                </a:path>
              </a:pathLst>
            </a:cu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1485" tIns="245471" rIns="221485" bIns="245471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pt-BR" dirty="0"/>
                <a:t>Promover </a:t>
              </a:r>
              <a:r>
                <a:rPr lang="pt-BR" dirty="0" smtClean="0"/>
                <a:t>articulação (MS, MCT e </a:t>
              </a:r>
              <a:r>
                <a:rPr lang="pt-BR" dirty="0" err="1" smtClean="0"/>
                <a:t>MCom</a:t>
              </a:r>
              <a:r>
                <a:rPr lang="pt-BR" dirty="0" smtClean="0"/>
                <a:t>) para implementar infra para </a:t>
              </a:r>
              <a:r>
                <a:rPr lang="pt-BR" dirty="0"/>
                <a:t>área de informação e informática em saúde</a:t>
              </a:r>
              <a:endParaRPr lang="pt-BR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4439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Resumo das Diretrizes da PNIIS (</a:t>
            </a:r>
            <a:r>
              <a:rPr lang="pt-BR" sz="4000" dirty="0" smtClean="0"/>
              <a:t>e-Saúde)</a:t>
            </a:r>
            <a:endParaRPr lang="pt-BR" sz="4000" dirty="0"/>
          </a:p>
        </p:txBody>
      </p:sp>
      <p:grpSp>
        <p:nvGrpSpPr>
          <p:cNvPr id="3" name="Grupo 2"/>
          <p:cNvGrpSpPr/>
          <p:nvPr/>
        </p:nvGrpSpPr>
        <p:grpSpPr>
          <a:xfrm>
            <a:off x="131607" y="1484784"/>
            <a:ext cx="8880787" cy="5140764"/>
            <a:chOff x="179512" y="1484784"/>
            <a:chExt cx="8880787" cy="5140764"/>
          </a:xfrm>
        </p:grpSpPr>
        <p:sp>
          <p:nvSpPr>
            <p:cNvPr id="6" name="Forma livre 5"/>
            <p:cNvSpPr/>
            <p:nvPr/>
          </p:nvSpPr>
          <p:spPr>
            <a:xfrm>
              <a:off x="2760468" y="1484786"/>
              <a:ext cx="2419117" cy="2780593"/>
            </a:xfrm>
            <a:custGeom>
              <a:avLst/>
              <a:gdLst>
                <a:gd name="connsiteX0" fmla="*/ 0 w 1184031"/>
                <a:gd name="connsiteY0" fmla="*/ 515054 h 1030107"/>
                <a:gd name="connsiteX1" fmla="*/ 257527 w 1184031"/>
                <a:gd name="connsiteY1" fmla="*/ 0 h 1030107"/>
                <a:gd name="connsiteX2" fmla="*/ 926504 w 1184031"/>
                <a:gd name="connsiteY2" fmla="*/ 0 h 1030107"/>
                <a:gd name="connsiteX3" fmla="*/ 1184031 w 1184031"/>
                <a:gd name="connsiteY3" fmla="*/ 515054 h 1030107"/>
                <a:gd name="connsiteX4" fmla="*/ 926504 w 1184031"/>
                <a:gd name="connsiteY4" fmla="*/ 1030107 h 1030107"/>
                <a:gd name="connsiteX5" fmla="*/ 257527 w 1184031"/>
                <a:gd name="connsiteY5" fmla="*/ 1030107 h 1030107"/>
                <a:gd name="connsiteX6" fmla="*/ 0 w 1184031"/>
                <a:gd name="connsiteY6" fmla="*/ 515054 h 103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4031" h="1030107">
                  <a:moveTo>
                    <a:pt x="592015" y="0"/>
                  </a:moveTo>
                  <a:lnTo>
                    <a:pt x="1184031" y="224048"/>
                  </a:lnTo>
                  <a:lnTo>
                    <a:pt x="1184031" y="806059"/>
                  </a:lnTo>
                  <a:lnTo>
                    <a:pt x="592015" y="1030107"/>
                  </a:lnTo>
                  <a:lnTo>
                    <a:pt x="0" y="806059"/>
                  </a:lnTo>
                  <a:lnTo>
                    <a:pt x="0" y="224048"/>
                  </a:lnTo>
                  <a:lnTo>
                    <a:pt x="592015" y="0"/>
                  </a:lnTo>
                  <a:close/>
                </a:path>
              </a:pathLst>
            </a:cu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221485" tIns="245471" rIns="221485" bIns="245471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pt-BR" spc="-20" dirty="0"/>
                <a:t>Estabelecer repositório </a:t>
              </a:r>
              <a:r>
                <a:rPr lang="pt-BR" spc="-20" dirty="0" smtClean="0"/>
                <a:t>de software, </a:t>
              </a:r>
              <a:r>
                <a:rPr lang="pt-BR" spc="-20" dirty="0"/>
                <a:t>com componentes e aplicações de acesso </a:t>
              </a:r>
              <a:r>
                <a:rPr lang="pt-BR" spc="-20" dirty="0" smtClean="0"/>
                <a:t>público, </a:t>
              </a:r>
              <a:r>
                <a:rPr lang="pt-BR" spc="-20" dirty="0"/>
                <a:t>em conformidade com padrões e protocolos </a:t>
              </a:r>
              <a:r>
                <a:rPr lang="pt-BR" spc="-40" dirty="0"/>
                <a:t>de </a:t>
              </a:r>
              <a:r>
                <a:rPr lang="pt-BR" spc="-40" dirty="0" smtClean="0"/>
                <a:t>segurança</a:t>
              </a:r>
              <a:endParaRPr lang="pt-BR" spc="-40" dirty="0"/>
            </a:p>
          </p:txBody>
        </p:sp>
        <p:sp>
          <p:nvSpPr>
            <p:cNvPr id="8" name="Forma livre 7"/>
            <p:cNvSpPr/>
            <p:nvPr/>
          </p:nvSpPr>
          <p:spPr>
            <a:xfrm>
              <a:off x="179512" y="1484786"/>
              <a:ext cx="2419120" cy="2780593"/>
            </a:xfrm>
            <a:custGeom>
              <a:avLst/>
              <a:gdLst>
                <a:gd name="connsiteX0" fmla="*/ 0 w 1184031"/>
                <a:gd name="connsiteY0" fmla="*/ 515054 h 1030107"/>
                <a:gd name="connsiteX1" fmla="*/ 257527 w 1184031"/>
                <a:gd name="connsiteY1" fmla="*/ 0 h 1030107"/>
                <a:gd name="connsiteX2" fmla="*/ 926504 w 1184031"/>
                <a:gd name="connsiteY2" fmla="*/ 0 h 1030107"/>
                <a:gd name="connsiteX3" fmla="*/ 1184031 w 1184031"/>
                <a:gd name="connsiteY3" fmla="*/ 515054 h 1030107"/>
                <a:gd name="connsiteX4" fmla="*/ 926504 w 1184031"/>
                <a:gd name="connsiteY4" fmla="*/ 1030107 h 1030107"/>
                <a:gd name="connsiteX5" fmla="*/ 257527 w 1184031"/>
                <a:gd name="connsiteY5" fmla="*/ 1030107 h 1030107"/>
                <a:gd name="connsiteX6" fmla="*/ 0 w 1184031"/>
                <a:gd name="connsiteY6" fmla="*/ 515054 h 103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4031" h="1030107">
                  <a:moveTo>
                    <a:pt x="592015" y="0"/>
                  </a:moveTo>
                  <a:lnTo>
                    <a:pt x="1184031" y="224048"/>
                  </a:lnTo>
                  <a:lnTo>
                    <a:pt x="1184031" y="806059"/>
                  </a:lnTo>
                  <a:lnTo>
                    <a:pt x="592015" y="1030107"/>
                  </a:lnTo>
                  <a:lnTo>
                    <a:pt x="0" y="806059"/>
                  </a:lnTo>
                  <a:lnTo>
                    <a:pt x="0" y="224048"/>
                  </a:lnTo>
                  <a:lnTo>
                    <a:pt x="592015" y="0"/>
                  </a:lnTo>
                  <a:close/>
                </a:path>
              </a:pathLst>
            </a:cu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160525" tIns="184511" rIns="160526" bIns="18451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Aft>
                  <a:spcPct val="35000"/>
                </a:spcAft>
              </a:pPr>
              <a:r>
                <a:rPr lang="pt-BR" dirty="0"/>
                <a:t>Fortalecer a </a:t>
              </a:r>
              <a:r>
                <a:rPr lang="pt-BR" dirty="0" smtClean="0"/>
                <a:t>informação </a:t>
              </a:r>
              <a:r>
                <a:rPr lang="pt-BR" dirty="0"/>
                <a:t>e informática em saúde, apoiando sua organização, desenvolvimento e integração à atenção à saúde nas </a:t>
              </a:r>
              <a:r>
                <a:rPr lang="pt-BR" dirty="0" smtClean="0"/>
                <a:t>3 esferas</a:t>
              </a:r>
              <a:br>
                <a:rPr lang="pt-BR" dirty="0" smtClean="0"/>
              </a:br>
              <a:r>
                <a:rPr lang="pt-BR" dirty="0" smtClean="0"/>
                <a:t>de governo</a:t>
              </a:r>
              <a:endParaRPr lang="pt-BR" kern="1200" dirty="0"/>
            </a:p>
          </p:txBody>
        </p:sp>
        <p:sp>
          <p:nvSpPr>
            <p:cNvPr id="9" name="Forma livre 8"/>
            <p:cNvSpPr/>
            <p:nvPr/>
          </p:nvSpPr>
          <p:spPr>
            <a:xfrm>
              <a:off x="1471304" y="3844955"/>
              <a:ext cx="2419117" cy="2780593"/>
            </a:xfrm>
            <a:custGeom>
              <a:avLst/>
              <a:gdLst>
                <a:gd name="connsiteX0" fmla="*/ 0 w 1184031"/>
                <a:gd name="connsiteY0" fmla="*/ 515054 h 1030107"/>
                <a:gd name="connsiteX1" fmla="*/ 257527 w 1184031"/>
                <a:gd name="connsiteY1" fmla="*/ 0 h 1030107"/>
                <a:gd name="connsiteX2" fmla="*/ 926504 w 1184031"/>
                <a:gd name="connsiteY2" fmla="*/ 0 h 1030107"/>
                <a:gd name="connsiteX3" fmla="*/ 1184031 w 1184031"/>
                <a:gd name="connsiteY3" fmla="*/ 515054 h 1030107"/>
                <a:gd name="connsiteX4" fmla="*/ 926504 w 1184031"/>
                <a:gd name="connsiteY4" fmla="*/ 1030107 h 1030107"/>
                <a:gd name="connsiteX5" fmla="*/ 257527 w 1184031"/>
                <a:gd name="connsiteY5" fmla="*/ 1030107 h 1030107"/>
                <a:gd name="connsiteX6" fmla="*/ 0 w 1184031"/>
                <a:gd name="connsiteY6" fmla="*/ 515054 h 103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4031" h="1030107">
                  <a:moveTo>
                    <a:pt x="592015" y="0"/>
                  </a:moveTo>
                  <a:lnTo>
                    <a:pt x="1184031" y="224048"/>
                  </a:lnTo>
                  <a:lnTo>
                    <a:pt x="1184031" y="806059"/>
                  </a:lnTo>
                  <a:lnTo>
                    <a:pt x="592015" y="1030107"/>
                  </a:lnTo>
                  <a:lnTo>
                    <a:pt x="0" y="806059"/>
                  </a:lnTo>
                  <a:lnTo>
                    <a:pt x="0" y="224048"/>
                  </a:lnTo>
                  <a:lnTo>
                    <a:pt x="592015" y="0"/>
                  </a:lnTo>
                  <a:close/>
                </a:path>
              </a:pathLst>
            </a:cu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301495" tIns="325481" rIns="301495" bIns="325481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Aft>
                  <a:spcPct val="35000"/>
                </a:spcAft>
              </a:pPr>
              <a:r>
                <a:rPr lang="pt-BR" dirty="0"/>
                <a:t>Promover estratégias e mecanismos para qualificar a produção da informação em saúde</a:t>
              </a:r>
              <a:endParaRPr lang="pt-BR" kern="1200" dirty="0"/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4056243" y="3844955"/>
              <a:ext cx="2419117" cy="2780593"/>
            </a:xfrm>
            <a:custGeom>
              <a:avLst/>
              <a:gdLst>
                <a:gd name="connsiteX0" fmla="*/ 0 w 1184031"/>
                <a:gd name="connsiteY0" fmla="*/ 515054 h 1030107"/>
                <a:gd name="connsiteX1" fmla="*/ 257527 w 1184031"/>
                <a:gd name="connsiteY1" fmla="*/ 0 h 1030107"/>
                <a:gd name="connsiteX2" fmla="*/ 926504 w 1184031"/>
                <a:gd name="connsiteY2" fmla="*/ 0 h 1030107"/>
                <a:gd name="connsiteX3" fmla="*/ 1184031 w 1184031"/>
                <a:gd name="connsiteY3" fmla="*/ 515054 h 1030107"/>
                <a:gd name="connsiteX4" fmla="*/ 926504 w 1184031"/>
                <a:gd name="connsiteY4" fmla="*/ 1030107 h 1030107"/>
                <a:gd name="connsiteX5" fmla="*/ 257527 w 1184031"/>
                <a:gd name="connsiteY5" fmla="*/ 1030107 h 1030107"/>
                <a:gd name="connsiteX6" fmla="*/ 0 w 1184031"/>
                <a:gd name="connsiteY6" fmla="*/ 515054 h 103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4031" h="1030107">
                  <a:moveTo>
                    <a:pt x="592015" y="0"/>
                  </a:moveTo>
                  <a:lnTo>
                    <a:pt x="1184031" y="224048"/>
                  </a:lnTo>
                  <a:lnTo>
                    <a:pt x="1184031" y="806059"/>
                  </a:lnTo>
                  <a:lnTo>
                    <a:pt x="592015" y="1030107"/>
                  </a:lnTo>
                  <a:lnTo>
                    <a:pt x="0" y="806059"/>
                  </a:lnTo>
                  <a:lnTo>
                    <a:pt x="0" y="224048"/>
                  </a:lnTo>
                  <a:lnTo>
                    <a:pt x="592015" y="0"/>
                  </a:lnTo>
                  <a:close/>
                </a:path>
              </a:pathLst>
            </a:cu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160525" tIns="184511" rIns="160525" bIns="18451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Aft>
                  <a:spcPct val="35000"/>
                </a:spcAft>
              </a:pPr>
              <a:r>
                <a:rPr lang="pt-BR" dirty="0"/>
                <a:t>Criar mecanismos de articulação institucional </a:t>
              </a:r>
              <a:r>
                <a:rPr lang="pt-BR" dirty="0" smtClean="0"/>
                <a:t>para integração </a:t>
              </a:r>
              <a:r>
                <a:rPr lang="pt-BR" dirty="0"/>
                <a:t>dos sistemas de informação em saúde</a:t>
              </a:r>
              <a:endParaRPr lang="pt-BR" kern="1200" dirty="0"/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5341421" y="1484784"/>
              <a:ext cx="2419117" cy="2780593"/>
            </a:xfrm>
            <a:custGeom>
              <a:avLst/>
              <a:gdLst>
                <a:gd name="connsiteX0" fmla="*/ 0 w 1184031"/>
                <a:gd name="connsiteY0" fmla="*/ 515054 h 1030107"/>
                <a:gd name="connsiteX1" fmla="*/ 257527 w 1184031"/>
                <a:gd name="connsiteY1" fmla="*/ 0 h 1030107"/>
                <a:gd name="connsiteX2" fmla="*/ 926504 w 1184031"/>
                <a:gd name="connsiteY2" fmla="*/ 0 h 1030107"/>
                <a:gd name="connsiteX3" fmla="*/ 1184031 w 1184031"/>
                <a:gd name="connsiteY3" fmla="*/ 515054 h 1030107"/>
                <a:gd name="connsiteX4" fmla="*/ 926504 w 1184031"/>
                <a:gd name="connsiteY4" fmla="*/ 1030107 h 1030107"/>
                <a:gd name="connsiteX5" fmla="*/ 257527 w 1184031"/>
                <a:gd name="connsiteY5" fmla="*/ 1030107 h 1030107"/>
                <a:gd name="connsiteX6" fmla="*/ 0 w 1184031"/>
                <a:gd name="connsiteY6" fmla="*/ 515054 h 103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4031" h="1030107">
                  <a:moveTo>
                    <a:pt x="592015" y="0"/>
                  </a:moveTo>
                  <a:lnTo>
                    <a:pt x="1184031" y="224048"/>
                  </a:lnTo>
                  <a:lnTo>
                    <a:pt x="1184031" y="806059"/>
                  </a:lnTo>
                  <a:lnTo>
                    <a:pt x="592015" y="1030107"/>
                  </a:lnTo>
                  <a:lnTo>
                    <a:pt x="0" y="806059"/>
                  </a:lnTo>
                  <a:lnTo>
                    <a:pt x="0" y="224048"/>
                  </a:lnTo>
                  <a:lnTo>
                    <a:pt x="592015" y="0"/>
                  </a:lnTo>
                  <a:close/>
                </a:path>
              </a:pathLst>
            </a:cu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221485" tIns="245471" rIns="221485" bIns="245471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pt-BR" spc="-40" dirty="0"/>
                <a:t>Produzir e </a:t>
              </a:r>
              <a:r>
                <a:rPr lang="pt-BR" spc="-40" dirty="0" smtClean="0"/>
                <a:t>disseminar </a:t>
              </a:r>
              <a:r>
                <a:rPr lang="pt-BR" spc="-40" dirty="0" err="1" smtClean="0"/>
                <a:t>info</a:t>
              </a:r>
              <a:r>
                <a:rPr lang="pt-BR" spc="-40" dirty="0" smtClean="0"/>
                <a:t> para usuários</a:t>
              </a:r>
              <a:r>
                <a:rPr lang="pt-BR" spc="-40" dirty="0"/>
                <a:t>, profissionais, gestores, prestadores, controle social </a:t>
              </a:r>
              <a:r>
                <a:rPr lang="pt-BR" spc="-40" dirty="0" smtClean="0"/>
                <a:t>e  instituições </a:t>
              </a:r>
              <a:r>
                <a:rPr lang="pt-BR" spc="-40" dirty="0"/>
                <a:t>de ensino e pesquisa</a:t>
              </a:r>
              <a:endParaRPr lang="pt-BR" kern="1200" spc="-40" dirty="0"/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6641182" y="3844955"/>
              <a:ext cx="2419117" cy="2780593"/>
            </a:xfrm>
            <a:custGeom>
              <a:avLst/>
              <a:gdLst>
                <a:gd name="connsiteX0" fmla="*/ 0 w 1184031"/>
                <a:gd name="connsiteY0" fmla="*/ 515054 h 1030107"/>
                <a:gd name="connsiteX1" fmla="*/ 257527 w 1184031"/>
                <a:gd name="connsiteY1" fmla="*/ 0 h 1030107"/>
                <a:gd name="connsiteX2" fmla="*/ 926504 w 1184031"/>
                <a:gd name="connsiteY2" fmla="*/ 0 h 1030107"/>
                <a:gd name="connsiteX3" fmla="*/ 1184031 w 1184031"/>
                <a:gd name="connsiteY3" fmla="*/ 515054 h 1030107"/>
                <a:gd name="connsiteX4" fmla="*/ 926504 w 1184031"/>
                <a:gd name="connsiteY4" fmla="*/ 1030107 h 1030107"/>
                <a:gd name="connsiteX5" fmla="*/ 257527 w 1184031"/>
                <a:gd name="connsiteY5" fmla="*/ 1030107 h 1030107"/>
                <a:gd name="connsiteX6" fmla="*/ 0 w 1184031"/>
                <a:gd name="connsiteY6" fmla="*/ 515054 h 103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4031" h="1030107">
                  <a:moveTo>
                    <a:pt x="592015" y="0"/>
                  </a:moveTo>
                  <a:lnTo>
                    <a:pt x="1184031" y="224048"/>
                  </a:lnTo>
                  <a:lnTo>
                    <a:pt x="1184031" y="806059"/>
                  </a:lnTo>
                  <a:lnTo>
                    <a:pt x="592015" y="1030107"/>
                  </a:lnTo>
                  <a:lnTo>
                    <a:pt x="0" y="806059"/>
                  </a:lnTo>
                  <a:lnTo>
                    <a:pt x="0" y="224048"/>
                  </a:lnTo>
                  <a:lnTo>
                    <a:pt x="592015" y="0"/>
                  </a:lnTo>
                  <a:close/>
                </a:path>
              </a:pathLst>
            </a:cu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160525" tIns="184511" rIns="160525" bIns="18451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Aft>
                  <a:spcPct val="35000"/>
                </a:spcAft>
              </a:pPr>
              <a:r>
                <a:rPr lang="pt-BR" dirty="0"/>
                <a:t>Estabelecer um padrão para e-Saúde que permita a construção do Registro Eletrônico de Saúde (RES) do cidadão</a:t>
              </a:r>
              <a:endParaRPr lang="pt-BR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20653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Resumo das Diretrizes da PNIIS (e-Saúde)</a:t>
            </a:r>
          </a:p>
        </p:txBody>
      </p:sp>
      <p:grpSp>
        <p:nvGrpSpPr>
          <p:cNvPr id="21" name="Grupo 20"/>
          <p:cNvGrpSpPr/>
          <p:nvPr/>
        </p:nvGrpSpPr>
        <p:grpSpPr>
          <a:xfrm>
            <a:off x="743387" y="1484784"/>
            <a:ext cx="7657226" cy="5140764"/>
            <a:chOff x="3207996" y="1451653"/>
            <a:chExt cx="3260595" cy="2189038"/>
          </a:xfrm>
        </p:grpSpPr>
        <p:sp>
          <p:nvSpPr>
            <p:cNvPr id="6" name="Forma livre 5"/>
            <p:cNvSpPr/>
            <p:nvPr/>
          </p:nvSpPr>
          <p:spPr>
            <a:xfrm>
              <a:off x="4320511" y="1451654"/>
              <a:ext cx="1030107" cy="1184031"/>
            </a:xfrm>
            <a:custGeom>
              <a:avLst/>
              <a:gdLst>
                <a:gd name="connsiteX0" fmla="*/ 0 w 1184031"/>
                <a:gd name="connsiteY0" fmla="*/ 515054 h 1030107"/>
                <a:gd name="connsiteX1" fmla="*/ 257527 w 1184031"/>
                <a:gd name="connsiteY1" fmla="*/ 0 h 1030107"/>
                <a:gd name="connsiteX2" fmla="*/ 926504 w 1184031"/>
                <a:gd name="connsiteY2" fmla="*/ 0 h 1030107"/>
                <a:gd name="connsiteX3" fmla="*/ 1184031 w 1184031"/>
                <a:gd name="connsiteY3" fmla="*/ 515054 h 1030107"/>
                <a:gd name="connsiteX4" fmla="*/ 926504 w 1184031"/>
                <a:gd name="connsiteY4" fmla="*/ 1030107 h 1030107"/>
                <a:gd name="connsiteX5" fmla="*/ 257527 w 1184031"/>
                <a:gd name="connsiteY5" fmla="*/ 1030107 h 1030107"/>
                <a:gd name="connsiteX6" fmla="*/ 0 w 1184031"/>
                <a:gd name="connsiteY6" fmla="*/ 515054 h 103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4031" h="1030107">
                  <a:moveTo>
                    <a:pt x="592015" y="0"/>
                  </a:moveTo>
                  <a:lnTo>
                    <a:pt x="1184031" y="224048"/>
                  </a:lnTo>
                  <a:lnTo>
                    <a:pt x="1184031" y="806059"/>
                  </a:lnTo>
                  <a:lnTo>
                    <a:pt x="592015" y="1030107"/>
                  </a:lnTo>
                  <a:lnTo>
                    <a:pt x="0" y="806059"/>
                  </a:lnTo>
                  <a:lnTo>
                    <a:pt x="0" y="224048"/>
                  </a:lnTo>
                  <a:lnTo>
                    <a:pt x="592015" y="0"/>
                  </a:lnTo>
                  <a:close/>
                </a:path>
              </a:pathLst>
            </a:cu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221485" tIns="245471" rIns="221485" bIns="245471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pt-BR" spc="-50" dirty="0"/>
                <a:t>Estimular </a:t>
              </a:r>
              <a:r>
                <a:rPr lang="pt-BR" spc="-50" dirty="0" smtClean="0"/>
                <a:t>uso</a:t>
              </a:r>
              <a:br>
                <a:rPr lang="pt-BR" spc="-50" dirty="0" smtClean="0"/>
              </a:br>
              <a:r>
                <a:rPr lang="pt-BR" spc="-50" dirty="0" smtClean="0"/>
                <a:t>de </a:t>
              </a:r>
              <a:r>
                <a:rPr lang="pt-BR" spc="-50" dirty="0"/>
                <a:t>telecomunicação na atenção à saúde, educação </a:t>
              </a:r>
              <a:r>
                <a:rPr lang="pt-BR" spc="-50" dirty="0" smtClean="0"/>
                <a:t>a </a:t>
              </a:r>
              <a:r>
                <a:rPr lang="pt-BR" spc="-50" dirty="0"/>
                <a:t>distância</a:t>
              </a:r>
              <a:r>
                <a:rPr lang="pt-BR" spc="-50" dirty="0" smtClean="0"/>
                <a:t>, </a:t>
              </a:r>
              <a:r>
                <a:rPr lang="pt-BR" spc="-50" dirty="0"/>
                <a:t>protocolos clínicos e programáticos e acesso </a:t>
              </a:r>
              <a:r>
                <a:rPr lang="pt-BR" spc="-50" dirty="0" smtClean="0"/>
                <a:t>eletrônico</a:t>
              </a:r>
              <a:br>
                <a:rPr lang="pt-BR" spc="-50" dirty="0" smtClean="0"/>
              </a:br>
              <a:r>
                <a:rPr lang="pt-BR" spc="-50" dirty="0" smtClean="0"/>
                <a:t>à </a:t>
              </a:r>
              <a:r>
                <a:rPr lang="pt-BR" spc="-50" dirty="0"/>
                <a:t>literatura especializada</a:t>
              </a:r>
              <a:endParaRPr lang="pt-BR" kern="1200" spc="-50" dirty="0"/>
            </a:p>
          </p:txBody>
        </p:sp>
        <p:sp>
          <p:nvSpPr>
            <p:cNvPr id="8" name="Forma livre 7"/>
            <p:cNvSpPr/>
            <p:nvPr/>
          </p:nvSpPr>
          <p:spPr>
            <a:xfrm>
              <a:off x="3207996" y="1451654"/>
              <a:ext cx="1030108" cy="1184031"/>
            </a:xfrm>
            <a:custGeom>
              <a:avLst/>
              <a:gdLst>
                <a:gd name="connsiteX0" fmla="*/ 0 w 1184031"/>
                <a:gd name="connsiteY0" fmla="*/ 515054 h 1030107"/>
                <a:gd name="connsiteX1" fmla="*/ 257527 w 1184031"/>
                <a:gd name="connsiteY1" fmla="*/ 0 h 1030107"/>
                <a:gd name="connsiteX2" fmla="*/ 926504 w 1184031"/>
                <a:gd name="connsiteY2" fmla="*/ 0 h 1030107"/>
                <a:gd name="connsiteX3" fmla="*/ 1184031 w 1184031"/>
                <a:gd name="connsiteY3" fmla="*/ 515054 h 1030107"/>
                <a:gd name="connsiteX4" fmla="*/ 926504 w 1184031"/>
                <a:gd name="connsiteY4" fmla="*/ 1030107 h 1030107"/>
                <a:gd name="connsiteX5" fmla="*/ 257527 w 1184031"/>
                <a:gd name="connsiteY5" fmla="*/ 1030107 h 1030107"/>
                <a:gd name="connsiteX6" fmla="*/ 0 w 1184031"/>
                <a:gd name="connsiteY6" fmla="*/ 515054 h 103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4031" h="1030107">
                  <a:moveTo>
                    <a:pt x="592015" y="0"/>
                  </a:moveTo>
                  <a:lnTo>
                    <a:pt x="1184031" y="224048"/>
                  </a:lnTo>
                  <a:lnTo>
                    <a:pt x="1184031" y="806059"/>
                  </a:lnTo>
                  <a:lnTo>
                    <a:pt x="592015" y="1030107"/>
                  </a:lnTo>
                  <a:lnTo>
                    <a:pt x="0" y="806059"/>
                  </a:lnTo>
                  <a:lnTo>
                    <a:pt x="0" y="224048"/>
                  </a:lnTo>
                  <a:lnTo>
                    <a:pt x="592015" y="0"/>
                  </a:lnTo>
                  <a:close/>
                </a:path>
              </a:pathLst>
            </a:cu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160525" tIns="184511" rIns="160526" bIns="18451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Aft>
                  <a:spcPct val="35000"/>
                </a:spcAft>
              </a:pPr>
              <a:r>
                <a:rPr lang="pt-BR" dirty="0"/>
                <a:t>Estabelecer infra de telecomunicação adequada para a implantação do Registro Eletrônico de Saúde</a:t>
              </a:r>
              <a:endParaRPr lang="pt-BR" kern="1200" dirty="0"/>
            </a:p>
          </p:txBody>
        </p:sp>
        <p:sp>
          <p:nvSpPr>
            <p:cNvPr id="9" name="Forma livre 8"/>
            <p:cNvSpPr/>
            <p:nvPr/>
          </p:nvSpPr>
          <p:spPr>
            <a:xfrm>
              <a:off x="3762122" y="2456660"/>
              <a:ext cx="1030107" cy="1184031"/>
            </a:xfrm>
            <a:custGeom>
              <a:avLst/>
              <a:gdLst>
                <a:gd name="connsiteX0" fmla="*/ 0 w 1184031"/>
                <a:gd name="connsiteY0" fmla="*/ 515054 h 1030107"/>
                <a:gd name="connsiteX1" fmla="*/ 257527 w 1184031"/>
                <a:gd name="connsiteY1" fmla="*/ 0 h 1030107"/>
                <a:gd name="connsiteX2" fmla="*/ 926504 w 1184031"/>
                <a:gd name="connsiteY2" fmla="*/ 0 h 1030107"/>
                <a:gd name="connsiteX3" fmla="*/ 1184031 w 1184031"/>
                <a:gd name="connsiteY3" fmla="*/ 515054 h 1030107"/>
                <a:gd name="connsiteX4" fmla="*/ 926504 w 1184031"/>
                <a:gd name="connsiteY4" fmla="*/ 1030107 h 1030107"/>
                <a:gd name="connsiteX5" fmla="*/ 257527 w 1184031"/>
                <a:gd name="connsiteY5" fmla="*/ 1030107 h 1030107"/>
                <a:gd name="connsiteX6" fmla="*/ 0 w 1184031"/>
                <a:gd name="connsiteY6" fmla="*/ 515054 h 103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4031" h="1030107">
                  <a:moveTo>
                    <a:pt x="592015" y="0"/>
                  </a:moveTo>
                  <a:lnTo>
                    <a:pt x="1184031" y="224048"/>
                  </a:lnTo>
                  <a:lnTo>
                    <a:pt x="1184031" y="806059"/>
                  </a:lnTo>
                  <a:lnTo>
                    <a:pt x="592015" y="1030107"/>
                  </a:lnTo>
                  <a:lnTo>
                    <a:pt x="0" y="806059"/>
                  </a:lnTo>
                  <a:lnTo>
                    <a:pt x="0" y="224048"/>
                  </a:lnTo>
                  <a:lnTo>
                    <a:pt x="592015" y="0"/>
                  </a:lnTo>
                  <a:close/>
                </a:path>
              </a:pathLst>
            </a:cu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301495" tIns="325481" rIns="301495" bIns="325481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Aft>
                  <a:spcPct val="35000"/>
                </a:spcAft>
              </a:pPr>
              <a:r>
                <a:rPr lang="pt-BR" dirty="0"/>
                <a:t>Divulgar ações </a:t>
              </a:r>
              <a:r>
                <a:rPr lang="pt-BR" dirty="0" smtClean="0"/>
                <a:t>C&amp;T de </a:t>
              </a:r>
              <a:r>
                <a:rPr lang="pt-BR" dirty="0"/>
                <a:t>produção de informação ligadas </a:t>
              </a:r>
              <a:r>
                <a:rPr lang="pt-BR" dirty="0" smtClean="0"/>
                <a:t>à </a:t>
              </a:r>
              <a:r>
                <a:rPr lang="pt-BR" dirty="0"/>
                <a:t>saúde, utilizando diferentes meios de comunicação</a:t>
              </a:r>
              <a:endParaRPr lang="pt-BR" kern="1200" dirty="0"/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4874638" y="2456660"/>
              <a:ext cx="1030107" cy="1184031"/>
            </a:xfrm>
            <a:custGeom>
              <a:avLst/>
              <a:gdLst>
                <a:gd name="connsiteX0" fmla="*/ 0 w 1184031"/>
                <a:gd name="connsiteY0" fmla="*/ 515054 h 1030107"/>
                <a:gd name="connsiteX1" fmla="*/ 257527 w 1184031"/>
                <a:gd name="connsiteY1" fmla="*/ 0 h 1030107"/>
                <a:gd name="connsiteX2" fmla="*/ 926504 w 1184031"/>
                <a:gd name="connsiteY2" fmla="*/ 0 h 1030107"/>
                <a:gd name="connsiteX3" fmla="*/ 1184031 w 1184031"/>
                <a:gd name="connsiteY3" fmla="*/ 515054 h 1030107"/>
                <a:gd name="connsiteX4" fmla="*/ 926504 w 1184031"/>
                <a:gd name="connsiteY4" fmla="*/ 1030107 h 1030107"/>
                <a:gd name="connsiteX5" fmla="*/ 257527 w 1184031"/>
                <a:gd name="connsiteY5" fmla="*/ 1030107 h 1030107"/>
                <a:gd name="connsiteX6" fmla="*/ 0 w 1184031"/>
                <a:gd name="connsiteY6" fmla="*/ 515054 h 103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4031" h="1030107">
                  <a:moveTo>
                    <a:pt x="592015" y="0"/>
                  </a:moveTo>
                  <a:lnTo>
                    <a:pt x="1184031" y="224048"/>
                  </a:lnTo>
                  <a:lnTo>
                    <a:pt x="1184031" y="806059"/>
                  </a:lnTo>
                  <a:lnTo>
                    <a:pt x="592015" y="1030107"/>
                  </a:lnTo>
                  <a:lnTo>
                    <a:pt x="0" y="806059"/>
                  </a:lnTo>
                  <a:lnTo>
                    <a:pt x="0" y="224048"/>
                  </a:lnTo>
                  <a:lnTo>
                    <a:pt x="592015" y="0"/>
                  </a:lnTo>
                  <a:close/>
                </a:path>
              </a:pathLst>
            </a:cu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160525" tIns="184511" rIns="160525" bIns="18451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Aft>
                  <a:spcPct val="35000"/>
                </a:spcAft>
              </a:pPr>
              <a:r>
                <a:rPr lang="pt-BR" dirty="0"/>
                <a:t>Implementar estratégia do e-Saúde, com a organização do Sistema Nacional de Informação em Saúde (SNIS)</a:t>
              </a:r>
              <a:endParaRPr lang="pt-BR" kern="1200" dirty="0"/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5438484" y="1451653"/>
              <a:ext cx="1030107" cy="1184031"/>
            </a:xfrm>
            <a:custGeom>
              <a:avLst/>
              <a:gdLst>
                <a:gd name="connsiteX0" fmla="*/ 0 w 1184031"/>
                <a:gd name="connsiteY0" fmla="*/ 515054 h 1030107"/>
                <a:gd name="connsiteX1" fmla="*/ 257527 w 1184031"/>
                <a:gd name="connsiteY1" fmla="*/ 0 h 1030107"/>
                <a:gd name="connsiteX2" fmla="*/ 926504 w 1184031"/>
                <a:gd name="connsiteY2" fmla="*/ 0 h 1030107"/>
                <a:gd name="connsiteX3" fmla="*/ 1184031 w 1184031"/>
                <a:gd name="connsiteY3" fmla="*/ 515054 h 1030107"/>
                <a:gd name="connsiteX4" fmla="*/ 926504 w 1184031"/>
                <a:gd name="connsiteY4" fmla="*/ 1030107 h 1030107"/>
                <a:gd name="connsiteX5" fmla="*/ 257527 w 1184031"/>
                <a:gd name="connsiteY5" fmla="*/ 1030107 h 1030107"/>
                <a:gd name="connsiteX6" fmla="*/ 0 w 1184031"/>
                <a:gd name="connsiteY6" fmla="*/ 515054 h 103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4031" h="1030107">
                  <a:moveTo>
                    <a:pt x="592015" y="0"/>
                  </a:moveTo>
                  <a:lnTo>
                    <a:pt x="1184031" y="224048"/>
                  </a:lnTo>
                  <a:lnTo>
                    <a:pt x="1184031" y="806059"/>
                  </a:lnTo>
                  <a:lnTo>
                    <a:pt x="592015" y="1030107"/>
                  </a:lnTo>
                  <a:lnTo>
                    <a:pt x="0" y="806059"/>
                  </a:lnTo>
                  <a:lnTo>
                    <a:pt x="0" y="224048"/>
                  </a:lnTo>
                  <a:lnTo>
                    <a:pt x="592015" y="0"/>
                  </a:lnTo>
                  <a:close/>
                </a:path>
              </a:pathLst>
            </a:cu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221485" tIns="245471" rIns="221485" bIns="245471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pt-BR" dirty="0"/>
                <a:t>Estimular uso de pesquisas amostrais e inquéritos periódicos, para os casos em que não se justifique a coleta universal e contínua de dados</a:t>
              </a:r>
              <a:endParaRPr lang="pt-BR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32473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200" dirty="0"/>
              <a:t>Resumo das Diretrizes da PNIIS </a:t>
            </a:r>
            <a:r>
              <a:rPr lang="pt-BR" sz="4200" dirty="0" smtClean="0"/>
              <a:t>(Gestão)</a:t>
            </a:r>
            <a:endParaRPr lang="pt-BR" sz="4200" dirty="0"/>
          </a:p>
        </p:txBody>
      </p:sp>
      <p:grpSp>
        <p:nvGrpSpPr>
          <p:cNvPr id="3" name="Grupo 2"/>
          <p:cNvGrpSpPr/>
          <p:nvPr/>
        </p:nvGrpSpPr>
        <p:grpSpPr>
          <a:xfrm>
            <a:off x="412130" y="1412776"/>
            <a:ext cx="8204818" cy="5184584"/>
            <a:chOff x="412130" y="1412776"/>
            <a:chExt cx="8204818" cy="5184584"/>
          </a:xfrm>
        </p:grpSpPr>
        <p:sp>
          <p:nvSpPr>
            <p:cNvPr id="4" name="Retângulo de cantos arredondados 3"/>
            <p:cNvSpPr/>
            <p:nvPr/>
          </p:nvSpPr>
          <p:spPr>
            <a:xfrm>
              <a:off x="412130" y="2744971"/>
              <a:ext cx="4032000" cy="1188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pt-BR" dirty="0"/>
                <a:t>Implementar soluções de tecnologia de informação e comunicação que possibilitem a melhoria na organização do processo de trabalho em saúde</a:t>
              </a:r>
              <a:endParaRPr lang="pt-BR" spc="-50" dirty="0"/>
            </a:p>
          </p:txBody>
        </p:sp>
        <p:sp>
          <p:nvSpPr>
            <p:cNvPr id="5" name="Retângulo de cantos arredondados 4"/>
            <p:cNvSpPr/>
            <p:nvPr/>
          </p:nvSpPr>
          <p:spPr>
            <a:xfrm>
              <a:off x="412130" y="1412776"/>
              <a:ext cx="4032000" cy="1188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pt-BR" dirty="0"/>
                <a:t>Incentivar a qualificação dos processos de trabalho em saúde, considerando-os atividades de gestão do sistema de saúde e de gestão do cuidado</a:t>
              </a:r>
              <a:endParaRPr lang="pt-BR" spc="-50" dirty="0"/>
            </a:p>
          </p:txBody>
        </p:sp>
        <p:sp>
          <p:nvSpPr>
            <p:cNvPr id="6" name="Retângulo de cantos arredondados 5"/>
            <p:cNvSpPr/>
            <p:nvPr/>
          </p:nvSpPr>
          <p:spPr>
            <a:xfrm>
              <a:off x="412130" y="4077166"/>
              <a:ext cx="4032000" cy="1188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pt-BR" dirty="0"/>
                <a:t>Estabelecer mecanismos que favoreçam a criação e a manutenção de quadro de profissionais de informação e informática em saúde</a:t>
              </a:r>
              <a:endParaRPr lang="pt-BR" spc="-50" dirty="0"/>
            </a:p>
          </p:txBody>
        </p:sp>
        <p:sp>
          <p:nvSpPr>
            <p:cNvPr id="7" name="Retângulo de cantos arredondados 6"/>
            <p:cNvSpPr/>
            <p:nvPr/>
          </p:nvSpPr>
          <p:spPr>
            <a:xfrm>
              <a:off x="412130" y="5409360"/>
              <a:ext cx="4032000" cy="1188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pt-BR" spc="-50" dirty="0"/>
                <a:t>Incentivar </a:t>
              </a:r>
              <a:r>
                <a:rPr lang="pt-BR" spc="-50" dirty="0" smtClean="0"/>
                <a:t>implementação </a:t>
              </a:r>
              <a:r>
                <a:rPr lang="pt-BR" spc="-50" dirty="0"/>
                <a:t>de mecanismos de segurança de acesso aos sistemas, dados e informações de saúde que garantam </a:t>
              </a:r>
              <a:r>
                <a:rPr lang="pt-BR" spc="-50" dirty="0" smtClean="0"/>
                <a:t>sua </a:t>
              </a:r>
              <a:r>
                <a:rPr lang="pt-BR" spc="-50" dirty="0"/>
                <a:t>autenticidade e integridade</a:t>
              </a:r>
            </a:p>
          </p:txBody>
        </p:sp>
        <p:sp>
          <p:nvSpPr>
            <p:cNvPr id="8" name="Retângulo de cantos arredondados 7"/>
            <p:cNvSpPr/>
            <p:nvPr/>
          </p:nvSpPr>
          <p:spPr>
            <a:xfrm>
              <a:off x="4584948" y="2744971"/>
              <a:ext cx="4032000" cy="1188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pt-BR" spc="-100" dirty="0"/>
                <a:t>Definir linhas de financiamento, investimento </a:t>
              </a:r>
              <a:r>
                <a:rPr lang="pt-BR" spc="-50" dirty="0"/>
                <a:t>e custeio para </a:t>
              </a:r>
              <a:r>
                <a:rPr lang="pt-BR" spc="-50" dirty="0" smtClean="0"/>
                <a:t> </a:t>
              </a:r>
              <a:r>
                <a:rPr lang="pt-BR" spc="-50" dirty="0"/>
                <a:t>desenvolvimento de projetos de </a:t>
              </a:r>
              <a:r>
                <a:rPr lang="pt-BR" spc="-50" dirty="0" smtClean="0"/>
                <a:t>TI em </a:t>
              </a:r>
              <a:r>
                <a:rPr lang="pt-BR" spc="-50" dirty="0"/>
                <a:t>saúde, em articulação com agências financiadoras</a:t>
              </a:r>
            </a:p>
          </p:txBody>
        </p:sp>
        <p:sp>
          <p:nvSpPr>
            <p:cNvPr id="9" name="Retângulo de cantos arredondados 8"/>
            <p:cNvSpPr/>
            <p:nvPr/>
          </p:nvSpPr>
          <p:spPr>
            <a:xfrm>
              <a:off x="4584948" y="1412776"/>
              <a:ext cx="4032000" cy="1188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pt-BR" dirty="0"/>
                <a:t>Dotar a área de saúde de instrumentos legais, normativos e organizacionais, relacionados à questão da segurança e da confidencialidade da informação</a:t>
              </a:r>
            </a:p>
          </p:txBody>
        </p:sp>
        <p:sp>
          <p:nvSpPr>
            <p:cNvPr id="10" name="Retângulo de cantos arredondados 9"/>
            <p:cNvSpPr/>
            <p:nvPr/>
          </p:nvSpPr>
          <p:spPr>
            <a:xfrm>
              <a:off x="4584948" y="4077166"/>
              <a:ext cx="4032000" cy="1188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pt-BR" dirty="0"/>
                <a:t>Implementar ações e mecanismos de regulação para o complexo produtivo de tecnologia da informação em saúde</a:t>
              </a:r>
            </a:p>
          </p:txBody>
        </p:sp>
        <p:sp>
          <p:nvSpPr>
            <p:cNvPr id="11" name="Retângulo de cantos arredondados 10"/>
            <p:cNvSpPr/>
            <p:nvPr/>
          </p:nvSpPr>
          <p:spPr>
            <a:xfrm>
              <a:off x="4584948" y="5409360"/>
              <a:ext cx="4032000" cy="1188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pt-BR" dirty="0"/>
                <a:t>Adotar ações referentes à implementação desta PNIIS no COAP para fortalecer a articulação interfederativa no âmbito do SUS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6790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pt-BR" sz="4200" dirty="0" smtClean="0"/>
              <a:t>Resumo das Diretrizes da PNIIS</a:t>
            </a:r>
            <a:br>
              <a:rPr lang="pt-BR" sz="4200" dirty="0" smtClean="0"/>
            </a:br>
            <a:r>
              <a:rPr lang="pt-BR" sz="4000" dirty="0" smtClean="0"/>
              <a:t>(Formação </a:t>
            </a:r>
            <a:r>
              <a:rPr lang="pt-BR" sz="4000" dirty="0"/>
              <a:t>de </a:t>
            </a:r>
            <a:r>
              <a:rPr lang="pt-BR" sz="4000" dirty="0" smtClean="0"/>
              <a:t>Pessoal para </a:t>
            </a:r>
            <a:r>
              <a:rPr lang="pt-BR" sz="4000" dirty="0"/>
              <a:t>o SUS)</a:t>
            </a:r>
            <a:endParaRPr lang="pt-BR" sz="4200" dirty="0"/>
          </a:p>
        </p:txBody>
      </p:sp>
      <p:grpSp>
        <p:nvGrpSpPr>
          <p:cNvPr id="8" name="Grupo 7"/>
          <p:cNvGrpSpPr/>
          <p:nvPr/>
        </p:nvGrpSpPr>
        <p:grpSpPr>
          <a:xfrm>
            <a:off x="1260004" y="1556792"/>
            <a:ext cx="6623992" cy="5155949"/>
            <a:chOff x="1332384" y="1412776"/>
            <a:chExt cx="6623992" cy="5155949"/>
          </a:xfrm>
        </p:grpSpPr>
        <p:sp>
          <p:nvSpPr>
            <p:cNvPr id="5" name="Forma livre 4"/>
            <p:cNvSpPr/>
            <p:nvPr/>
          </p:nvSpPr>
          <p:spPr>
            <a:xfrm>
              <a:off x="1332384" y="1412776"/>
              <a:ext cx="3348000" cy="2880000"/>
            </a:xfrm>
            <a:custGeom>
              <a:avLst/>
              <a:gdLst>
                <a:gd name="connsiteX0" fmla="*/ 0 w 2980677"/>
                <a:gd name="connsiteY0" fmla="*/ 1490317 h 2980634"/>
                <a:gd name="connsiteX1" fmla="*/ 1490339 w 2980677"/>
                <a:gd name="connsiteY1" fmla="*/ 0 h 2980634"/>
                <a:gd name="connsiteX2" fmla="*/ 2980678 w 2980677"/>
                <a:gd name="connsiteY2" fmla="*/ 1490317 h 2980634"/>
                <a:gd name="connsiteX3" fmla="*/ 1490339 w 2980677"/>
                <a:gd name="connsiteY3" fmla="*/ 2980634 h 2980634"/>
                <a:gd name="connsiteX4" fmla="*/ 0 w 2980677"/>
                <a:gd name="connsiteY4" fmla="*/ 1490317 h 2980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0677" h="2980634">
                  <a:moveTo>
                    <a:pt x="0" y="1490317"/>
                  </a:moveTo>
                  <a:cubicBezTo>
                    <a:pt x="0" y="667238"/>
                    <a:pt x="667247" y="0"/>
                    <a:pt x="1490339" y="0"/>
                  </a:cubicBezTo>
                  <a:cubicBezTo>
                    <a:pt x="2313431" y="0"/>
                    <a:pt x="2980678" y="667238"/>
                    <a:pt x="2980678" y="1490317"/>
                  </a:cubicBezTo>
                  <a:cubicBezTo>
                    <a:pt x="2980678" y="2313396"/>
                    <a:pt x="2313431" y="2980634"/>
                    <a:pt x="1490339" y="2980634"/>
                  </a:cubicBezTo>
                  <a:cubicBezTo>
                    <a:pt x="667247" y="2980634"/>
                    <a:pt x="0" y="2313396"/>
                    <a:pt x="0" y="1490317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alpha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505090" tIns="505084" rIns="505090" bIns="505084" numCol="1" spcCol="1270" anchor="ctr" anchorCtr="0">
              <a:noAutofit/>
            </a:bodyPr>
            <a:lstStyle/>
            <a:p>
              <a:pPr lvl="0" algn="ctr" defTabSz="800100">
                <a:lnSpc>
                  <a:spcPct val="85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pt-BR" sz="2000" kern="1200" dirty="0" smtClean="0"/>
                <a:t>Promover a formação, a qualificação e a educação permanente para uso da informação e informática em saúde.</a:t>
              </a:r>
              <a:endParaRPr lang="pt-BR" sz="2000" kern="1200" dirty="0"/>
            </a:p>
          </p:txBody>
        </p:sp>
        <p:sp>
          <p:nvSpPr>
            <p:cNvPr id="6" name="Forma livre 5"/>
            <p:cNvSpPr/>
            <p:nvPr/>
          </p:nvSpPr>
          <p:spPr>
            <a:xfrm>
              <a:off x="2938551" y="3688725"/>
              <a:ext cx="3348000" cy="2880000"/>
            </a:xfrm>
            <a:custGeom>
              <a:avLst/>
              <a:gdLst>
                <a:gd name="connsiteX0" fmla="*/ 0 w 2980677"/>
                <a:gd name="connsiteY0" fmla="*/ 1490317 h 2980634"/>
                <a:gd name="connsiteX1" fmla="*/ 1490339 w 2980677"/>
                <a:gd name="connsiteY1" fmla="*/ 0 h 2980634"/>
                <a:gd name="connsiteX2" fmla="*/ 2980678 w 2980677"/>
                <a:gd name="connsiteY2" fmla="*/ 1490317 h 2980634"/>
                <a:gd name="connsiteX3" fmla="*/ 1490339 w 2980677"/>
                <a:gd name="connsiteY3" fmla="*/ 2980634 h 2980634"/>
                <a:gd name="connsiteX4" fmla="*/ 0 w 2980677"/>
                <a:gd name="connsiteY4" fmla="*/ 1490317 h 2980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0677" h="2980634">
                  <a:moveTo>
                    <a:pt x="0" y="1490317"/>
                  </a:moveTo>
                  <a:cubicBezTo>
                    <a:pt x="0" y="667238"/>
                    <a:pt x="667247" y="0"/>
                    <a:pt x="1490339" y="0"/>
                  </a:cubicBezTo>
                  <a:cubicBezTo>
                    <a:pt x="2313431" y="0"/>
                    <a:pt x="2980678" y="667238"/>
                    <a:pt x="2980678" y="1490317"/>
                  </a:cubicBezTo>
                  <a:cubicBezTo>
                    <a:pt x="2980678" y="2313396"/>
                    <a:pt x="2313431" y="2980634"/>
                    <a:pt x="1490339" y="2980634"/>
                  </a:cubicBezTo>
                  <a:cubicBezTo>
                    <a:pt x="667247" y="2980634"/>
                    <a:pt x="0" y="2313396"/>
                    <a:pt x="0" y="1490317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alpha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505090" tIns="505084" rIns="505090" bIns="505084" numCol="1" spcCol="1270" anchor="ctr" anchorCtr="0">
              <a:noAutofit/>
            </a:bodyPr>
            <a:lstStyle/>
            <a:p>
              <a:pPr lvl="0" algn="ctr" defTabSz="800100">
                <a:lnSpc>
                  <a:spcPct val="85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pt-BR" sz="2000" kern="1200" dirty="0" smtClean="0"/>
                <a:t>Promover a articulação entre MS, MCT e MEC p/ inclusão de conteúdos da área de informação e informática em saúde nos cursos de graduação e pós.</a:t>
              </a:r>
              <a:endParaRPr lang="pt-BR" sz="2000" kern="1200" dirty="0"/>
            </a:p>
          </p:txBody>
        </p:sp>
        <p:sp>
          <p:nvSpPr>
            <p:cNvPr id="7" name="Forma livre 6"/>
            <p:cNvSpPr/>
            <p:nvPr/>
          </p:nvSpPr>
          <p:spPr>
            <a:xfrm>
              <a:off x="4608376" y="1412776"/>
              <a:ext cx="3348000" cy="2880000"/>
            </a:xfrm>
            <a:custGeom>
              <a:avLst/>
              <a:gdLst>
                <a:gd name="connsiteX0" fmla="*/ 0 w 2980677"/>
                <a:gd name="connsiteY0" fmla="*/ 1490317 h 2980634"/>
                <a:gd name="connsiteX1" fmla="*/ 1490339 w 2980677"/>
                <a:gd name="connsiteY1" fmla="*/ 0 h 2980634"/>
                <a:gd name="connsiteX2" fmla="*/ 2980678 w 2980677"/>
                <a:gd name="connsiteY2" fmla="*/ 1490317 h 2980634"/>
                <a:gd name="connsiteX3" fmla="*/ 1490339 w 2980677"/>
                <a:gd name="connsiteY3" fmla="*/ 2980634 h 2980634"/>
                <a:gd name="connsiteX4" fmla="*/ 0 w 2980677"/>
                <a:gd name="connsiteY4" fmla="*/ 1490317 h 2980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0677" h="2980634">
                  <a:moveTo>
                    <a:pt x="0" y="1490317"/>
                  </a:moveTo>
                  <a:cubicBezTo>
                    <a:pt x="0" y="667238"/>
                    <a:pt x="667247" y="0"/>
                    <a:pt x="1490339" y="0"/>
                  </a:cubicBezTo>
                  <a:cubicBezTo>
                    <a:pt x="2313431" y="0"/>
                    <a:pt x="2980678" y="667238"/>
                    <a:pt x="2980678" y="1490317"/>
                  </a:cubicBezTo>
                  <a:cubicBezTo>
                    <a:pt x="2980678" y="2313396"/>
                    <a:pt x="2313431" y="2980634"/>
                    <a:pt x="1490339" y="2980634"/>
                  </a:cubicBezTo>
                  <a:cubicBezTo>
                    <a:pt x="667247" y="2980634"/>
                    <a:pt x="0" y="2313396"/>
                    <a:pt x="0" y="1490317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alpha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505090" tIns="505084" rIns="505090" bIns="505084" numCol="1" spcCol="1270" anchor="ctr" anchorCtr="0">
              <a:noAutofit/>
            </a:bodyPr>
            <a:lstStyle/>
            <a:p>
              <a:pPr lvl="0" algn="ctr" defTabSz="800100">
                <a:lnSpc>
                  <a:spcPct val="85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pt-BR" sz="2000" kern="1200" dirty="0" smtClean="0"/>
                <a:t>Incentivar o programas de educação permanente em saúde p/ ampliar e qualificar a produção e utilização da informação e informática em saúde.</a:t>
              </a:r>
              <a:endParaRPr lang="pt-BR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89834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 Plano Operativo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152" y="1196752"/>
            <a:ext cx="8712200" cy="5208587"/>
          </a:xfrm>
        </p:spPr>
        <p:txBody>
          <a:bodyPr/>
          <a:lstStyle/>
          <a:p>
            <a:pPr algn="just"/>
            <a:r>
              <a:rPr lang="pt-BR" sz="2800" dirty="0"/>
              <a:t>O I Plano Operativo da PNIIS (2014-2015) tem como objetivo apresentar ações a serem implementadas de modo tripartite, com a finalidade de contribuir para o acesso da população às ações e aos serviços do SUS.</a:t>
            </a:r>
          </a:p>
          <a:p>
            <a:pPr algn="just"/>
            <a:r>
              <a:rPr lang="pt-BR" sz="2800" dirty="0"/>
              <a:t>O conjunto de ações do plano operativo proposto abrange as 4 diretrizes estabelecidas pela PNIIS: Governo Eletrônico Brasileiro (</a:t>
            </a:r>
            <a:r>
              <a:rPr lang="pt-BR" sz="2800" dirty="0" err="1"/>
              <a:t>e-Gov</a:t>
            </a:r>
            <a:r>
              <a:rPr lang="pt-BR" sz="2800" dirty="0"/>
              <a:t>), e-Saúde, gestão da PNIIS e formação de pessoal para o </a:t>
            </a:r>
            <a:r>
              <a:rPr lang="pt-BR" sz="2800" dirty="0" smtClean="0"/>
              <a:t>SUS, compreendendo </a:t>
            </a:r>
            <a:r>
              <a:rPr lang="pt-BR" sz="2800" dirty="0"/>
              <a:t>ações nas áreas de infraestrutura e governança da informação, sistemas de informação e padrões, e recursos humanos.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485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Ações do I Plano Operativo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736" y="1124744"/>
            <a:ext cx="8712200" cy="5472608"/>
          </a:xfrm>
        </p:spPr>
        <p:txBody>
          <a:bodyPr/>
          <a:lstStyle/>
          <a:p>
            <a:pPr marL="457200" lvl="0" indent="-457200" algn="just">
              <a:buFont typeface="+mj-lt"/>
              <a:buAutoNum type="arabicPeriod"/>
            </a:pPr>
            <a:r>
              <a:rPr lang="pt-BR" sz="2000" dirty="0"/>
              <a:t>Disponibilizar os serviços WEB para integração do barramento do Cartão Nacional de Saúde aos sistemas de saúde nacionais, estaduais e municipais, permitindo a interoperabilidade dos sistemas de informação em saúde;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pt-BR" sz="2000" dirty="0"/>
              <a:t>Disponibilizar na Internet serviços de informação de saúde referentes aos dados coletados pelos vários aplicativos existentes, de utilidade para o cidadão, para o profissional de saúde e para os gestores de saúde em todas as esferas da Administração Pública, com garantia da segurança e privacidade dos dados individuais;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pt-BR" sz="2000" dirty="0"/>
              <a:t>Organizar uma rede lógica de comunicação para o SUS que garanta a interoperabilidade e a conectividade na atenção à saúde;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pt-BR" sz="2000" dirty="0"/>
              <a:t>Buscar linhas de financiamento visando à produção de software na área da saúde, junto ao Ministério de Ciência, Tecnologia e Inovação (MCTI) e respectivas agências financiadoras</a:t>
            </a:r>
            <a:r>
              <a:rPr lang="pt-BR" sz="2000" dirty="0" smtClean="0"/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dirty="0"/>
              <a:t>Incentivar a existência de parcerias público-privadas para a aplicação das Tecnologias de Informação e Comunicação (</a:t>
            </a:r>
            <a:r>
              <a:rPr lang="pt-BR" sz="2000" dirty="0" err="1"/>
              <a:t>TICs</a:t>
            </a:r>
            <a:r>
              <a:rPr lang="pt-BR" sz="2000" dirty="0"/>
              <a:t>) na Saúde;</a:t>
            </a:r>
          </a:p>
          <a:p>
            <a:pPr lvl="0" algn="just"/>
            <a:endParaRPr lang="pt-BR" sz="2000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6939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Ações do I Plano Operativo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4150" y="1095822"/>
            <a:ext cx="8712200" cy="5208587"/>
          </a:xfrm>
        </p:spPr>
        <p:txBody>
          <a:bodyPr/>
          <a:lstStyle/>
          <a:p>
            <a:pPr marL="457200" lvl="0" indent="-457200" algn="just">
              <a:buFont typeface="+mj-lt"/>
              <a:buAutoNum type="arabicPeriod" startAt="6"/>
            </a:pPr>
            <a:r>
              <a:rPr lang="pt-BR" sz="2000" dirty="0" smtClean="0"/>
              <a:t>Promover </a:t>
            </a:r>
            <a:r>
              <a:rPr lang="pt-BR" sz="2000" dirty="0"/>
              <a:t>a discussão, junto às agências de fomento à pesquisa no país (Capes e CNPq) e junto ao Ministério da Educação (MEC), sobre o reconhecimento da informação e informática em saúde como área de conhecimento, a fim de estimular a formação de programas específicos de graduação e pós-graduação </a:t>
            </a:r>
            <a:r>
              <a:rPr lang="pt-BR" sz="2000" i="1" dirty="0"/>
              <a:t>stricto</a:t>
            </a:r>
            <a:r>
              <a:rPr lang="pt-BR" sz="2000" dirty="0"/>
              <a:t> e </a:t>
            </a:r>
            <a:r>
              <a:rPr lang="pt-BR" sz="2000" i="1" dirty="0"/>
              <a:t>lato sensu</a:t>
            </a:r>
            <a:r>
              <a:rPr lang="pt-BR" sz="2000" dirty="0"/>
              <a:t>.</a:t>
            </a:r>
          </a:p>
          <a:p>
            <a:pPr marL="457200" lvl="0" indent="-457200" algn="just">
              <a:buFont typeface="+mj-lt"/>
              <a:buAutoNum type="arabicPeriod" startAt="6"/>
            </a:pPr>
            <a:r>
              <a:rPr lang="pt-BR" sz="2000" dirty="0"/>
              <a:t>Estabelecer estratégia de e-Saúde para o Brasil, conforme preconizado na Resolução WHA66.24 da 66ª Assembleia da OMS , de 27 de maio de 2013</a:t>
            </a:r>
            <a:r>
              <a:rPr lang="pt-BR" sz="2000" dirty="0" smtClean="0"/>
              <a:t>;</a:t>
            </a:r>
          </a:p>
          <a:p>
            <a:pPr marL="457200" indent="-457200" algn="just">
              <a:buFont typeface="+mj-lt"/>
              <a:buAutoNum type="arabicPeriod" startAt="6"/>
            </a:pPr>
            <a:r>
              <a:rPr lang="pt-BR" sz="2000" dirty="0"/>
              <a:t>Definir um modelo de implantação para a e-Saúde no Brasil que contemple as dimensões de governança e recursos organizacionais, padrões e interoperabilidade, infraestrutura e recursos humanos, com o objetivo de melhorar o fluxo de informação para a prestação de serviços e a coordenação dos sistemas de saúde</a:t>
            </a:r>
            <a:r>
              <a:rPr lang="pt-BR" sz="2000" dirty="0" smtClean="0"/>
              <a:t>;</a:t>
            </a:r>
          </a:p>
          <a:p>
            <a:pPr marL="457200" lvl="0" indent="-457200">
              <a:buFont typeface="+mj-lt"/>
              <a:buAutoNum type="arabicPeriod" startAt="6"/>
            </a:pPr>
            <a:r>
              <a:rPr lang="pt-BR" sz="2000" dirty="0"/>
              <a:t>Estabelecer os modelos de informação para a captura e representação de dados clínicos que garantam a interoperabilidade de processos entre os sistemas de informação em saúde;</a:t>
            </a:r>
          </a:p>
          <a:p>
            <a:pPr algn="just"/>
            <a:endParaRPr lang="pt-BR" sz="2000" dirty="0"/>
          </a:p>
          <a:p>
            <a:pPr lvl="0" algn="just"/>
            <a:endParaRPr lang="pt-BR" sz="2400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9736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Ações do I Plano Operativo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100" y="1304925"/>
            <a:ext cx="8712200" cy="5208587"/>
          </a:xfrm>
        </p:spPr>
        <p:txBody>
          <a:bodyPr/>
          <a:lstStyle/>
          <a:p>
            <a:pPr marL="457200" lvl="0" indent="-457200" algn="just">
              <a:buFont typeface="+mj-lt"/>
              <a:buAutoNum type="arabicPeriod" startAt="10"/>
            </a:pPr>
            <a:r>
              <a:rPr lang="pt-BR" sz="2000" dirty="0"/>
              <a:t>Promover cursos de formação por meio da Política Nacional de Educação Permanente em Saúde (PNEPS), incluindo o ensino a distância (EAD), no desenvolvimento das habilidades necessárias dos profissionais de saúde no uso das </a:t>
            </a:r>
            <a:r>
              <a:rPr lang="pt-BR" sz="2000" dirty="0" err="1"/>
              <a:t>TICs</a:t>
            </a:r>
            <a:r>
              <a:rPr lang="pt-BR" sz="2000" dirty="0"/>
              <a:t> e dos profissionais de TI em relação às especificidades do SUS.</a:t>
            </a:r>
          </a:p>
          <a:p>
            <a:pPr marL="457200" lvl="0" indent="-457200" algn="just">
              <a:buFont typeface="+mj-lt"/>
              <a:buAutoNum type="arabicPeriod" startAt="10"/>
            </a:pPr>
            <a:r>
              <a:rPr lang="pt-BR" sz="2000" dirty="0"/>
              <a:t>Promover a discussão junto ao Ministério do Planejamento, Orçamento e Gestão (MPOG) sobre a alocação de Analista em Tecnologia da Informação na área da Saúde, a fim de dar suporte permanente às necessidades de gestão do desenvolvimento e apoio aos sistemas informatizados;</a:t>
            </a:r>
          </a:p>
          <a:p>
            <a:pPr marL="457200" lvl="0" indent="-457200" algn="just">
              <a:buFont typeface="+mj-lt"/>
              <a:buAutoNum type="arabicPeriod" startAt="10"/>
            </a:pPr>
            <a:r>
              <a:rPr lang="pt-BR" sz="2000" dirty="0"/>
              <a:t>Promover a discussão junto aos governos estaduais e municipais para a alocação de profissionais da área de TI na área de saúde, a fim de dar suporte permanente às necessidades de gestão do desenvolvimento e apoio aos sistemas informatizados;</a:t>
            </a:r>
          </a:p>
          <a:p>
            <a:pPr marL="457200" lvl="0" indent="-457200" algn="just">
              <a:buFont typeface="+mj-lt"/>
              <a:buAutoNum type="arabicPeriod" startAt="10"/>
            </a:pPr>
            <a:r>
              <a:rPr lang="pt-BR" sz="2000" dirty="0"/>
              <a:t>Promover a comunicação de todos os pontos de atenção da Rede de Atenção à Saúde com a implementação de Registro Eletrônico em Saúde;</a:t>
            </a:r>
          </a:p>
          <a:p>
            <a:pPr marL="457200" lvl="0" indent="-457200">
              <a:buFont typeface="+mj-lt"/>
              <a:buAutoNum type="arabicPeriod" startAt="10"/>
            </a:pPr>
            <a:r>
              <a:rPr lang="pt-BR" sz="2000" dirty="0"/>
              <a:t>Incentivar o avanço no desenvolvimento de mecanismo único de identificação dos usuários do SUS;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4235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480592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</a:pPr>
            <a:r>
              <a:rPr lang="pt-BR" dirty="0"/>
              <a:t>Síntese do </a:t>
            </a:r>
            <a:r>
              <a:rPr lang="pt-BR" dirty="0" smtClean="0"/>
              <a:t>Processo em Curso de Revisão da </a:t>
            </a:r>
            <a:r>
              <a:rPr lang="pt-BR" dirty="0"/>
              <a:t>PNIIS</a:t>
            </a:r>
          </a:p>
        </p:txBody>
      </p:sp>
      <p:sp>
        <p:nvSpPr>
          <p:cNvPr id="6" name="Elipse 5"/>
          <p:cNvSpPr/>
          <p:nvPr/>
        </p:nvSpPr>
        <p:spPr>
          <a:xfrm>
            <a:off x="202081" y="5049360"/>
            <a:ext cx="3780000" cy="16200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400" b="1" dirty="0" smtClean="0">
                <a:solidFill>
                  <a:schemeClr val="bg1"/>
                </a:solidFill>
              </a:rPr>
              <a:t>Câmara Técnica CIT</a:t>
            </a:r>
            <a:br>
              <a:rPr lang="pt-BR" sz="2400" b="1" dirty="0" smtClean="0">
                <a:solidFill>
                  <a:schemeClr val="bg1"/>
                </a:solidFill>
              </a:rPr>
            </a:br>
            <a:r>
              <a:rPr lang="pt-BR" sz="2400" b="1" dirty="0" smtClean="0">
                <a:solidFill>
                  <a:schemeClr val="bg1"/>
                </a:solidFill>
              </a:rPr>
              <a:t>GT GESTÃO</a:t>
            </a:r>
            <a:r>
              <a:rPr lang="pt-BR" sz="2000" b="1" dirty="0" smtClean="0">
                <a:solidFill>
                  <a:schemeClr val="bg1"/>
                </a:solidFill>
              </a:rPr>
              <a:t/>
            </a:r>
            <a:br>
              <a:rPr lang="pt-BR" sz="2000" b="1" dirty="0" smtClean="0">
                <a:solidFill>
                  <a:schemeClr val="bg1"/>
                </a:solidFill>
              </a:rPr>
            </a:br>
            <a:r>
              <a:rPr lang="pt-BR" i="1" dirty="0" smtClean="0">
                <a:solidFill>
                  <a:schemeClr val="bg1"/>
                </a:solidFill>
              </a:rPr>
              <a:t>Subgrupo de Informação e Informática</a:t>
            </a:r>
            <a:endParaRPr lang="pt-BR" i="1" dirty="0">
              <a:solidFill>
                <a:schemeClr val="bg1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5656879" y="5049360"/>
            <a:ext cx="3240000" cy="16200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smtClean="0"/>
              <a:t>TRIPARTITE</a:t>
            </a:r>
          </a:p>
          <a:p>
            <a:pPr algn="ctr">
              <a:defRPr/>
            </a:pPr>
            <a:r>
              <a:rPr lang="pt-BR" sz="2000" i="1" dirty="0">
                <a:solidFill>
                  <a:schemeClr val="bg1"/>
                </a:solidFill>
              </a:rPr>
              <a:t>Aprovação</a:t>
            </a:r>
          </a:p>
          <a:p>
            <a:pPr algn="ctr">
              <a:defRPr/>
            </a:pPr>
            <a:r>
              <a:rPr lang="pt-BR" sz="2000" i="1" dirty="0">
                <a:solidFill>
                  <a:schemeClr val="bg1"/>
                </a:solidFill>
              </a:rPr>
              <a:t>Regulamentação</a:t>
            </a:r>
          </a:p>
          <a:p>
            <a:pPr algn="ctr">
              <a:defRPr/>
            </a:pPr>
            <a:r>
              <a:rPr lang="pt-BR" sz="2000" i="1" dirty="0">
                <a:solidFill>
                  <a:schemeClr val="bg1"/>
                </a:solidFill>
              </a:rPr>
              <a:t>Publicação</a:t>
            </a:r>
          </a:p>
        </p:txBody>
      </p:sp>
      <p:sp>
        <p:nvSpPr>
          <p:cNvPr id="16" name="Texto explicativo retangular com cantos arredondados 15">
            <a:hlinkClick r:id="rId2"/>
          </p:cNvPr>
          <p:cNvSpPr/>
          <p:nvPr/>
        </p:nvSpPr>
        <p:spPr>
          <a:xfrm>
            <a:off x="5522594" y="3209446"/>
            <a:ext cx="3375220" cy="1159187"/>
          </a:xfrm>
          <a:prstGeom prst="wedgeRoundRectCallout">
            <a:avLst>
              <a:gd name="adj1" fmla="val -20833"/>
              <a:gd name="adj2" fmla="val 75647"/>
              <a:gd name="adj3" fmla="val 16667"/>
            </a:avLst>
          </a:prstGeom>
          <a:solidFill>
            <a:srgbClr val="FFFFFF">
              <a:alpha val="40000"/>
            </a:srgb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spc="-100" dirty="0" smtClean="0">
                <a:solidFill>
                  <a:schemeClr val="accent4">
                    <a:lumMod val="50000"/>
                  </a:schemeClr>
                </a:solidFill>
              </a:rPr>
              <a:t>Documento Consolidado</a:t>
            </a:r>
          </a:p>
          <a:p>
            <a:pPr algn="ctr"/>
            <a:r>
              <a:rPr lang="pt-BR" sz="2800" b="1" dirty="0" smtClean="0">
                <a:solidFill>
                  <a:schemeClr val="accent4">
                    <a:lumMod val="50000"/>
                  </a:schemeClr>
                </a:solidFill>
              </a:rPr>
              <a:t>PNIIS 2012</a:t>
            </a:r>
            <a:endParaRPr lang="pt-BR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3798963" y="3789039"/>
            <a:ext cx="1798035" cy="2070321"/>
            <a:chOff x="3798963" y="3789039"/>
            <a:chExt cx="1798035" cy="2070321"/>
          </a:xfrm>
        </p:grpSpPr>
        <p:cxnSp>
          <p:nvCxnSpPr>
            <p:cNvPr id="18" name="Conector de seta reta 17"/>
            <p:cNvCxnSpPr/>
            <p:nvPr/>
          </p:nvCxnSpPr>
          <p:spPr>
            <a:xfrm>
              <a:off x="4084830" y="5859360"/>
              <a:ext cx="151216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upo 27"/>
            <p:cNvGrpSpPr/>
            <p:nvPr/>
          </p:nvGrpSpPr>
          <p:grpSpPr>
            <a:xfrm>
              <a:off x="3798963" y="3789039"/>
              <a:ext cx="1565709" cy="1626189"/>
              <a:chOff x="3789145" y="3789039"/>
              <a:chExt cx="1565709" cy="1626189"/>
            </a:xfrm>
          </p:grpSpPr>
          <p:cxnSp>
            <p:nvCxnSpPr>
              <p:cNvPr id="21" name="Conector de seta reta 20"/>
              <p:cNvCxnSpPr/>
              <p:nvPr/>
            </p:nvCxnSpPr>
            <p:spPr>
              <a:xfrm flipV="1">
                <a:off x="3789145" y="3789039"/>
                <a:ext cx="1565709" cy="37157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ector de seta reta 21"/>
              <p:cNvCxnSpPr/>
              <p:nvPr/>
            </p:nvCxnSpPr>
            <p:spPr>
              <a:xfrm flipH="1">
                <a:off x="4571998" y="3812992"/>
                <a:ext cx="1" cy="1602236"/>
              </a:xfrm>
              <a:prstGeom prst="straightConnector1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Grupo 2"/>
          <p:cNvGrpSpPr/>
          <p:nvPr/>
        </p:nvGrpSpPr>
        <p:grpSpPr>
          <a:xfrm>
            <a:off x="654994" y="2363842"/>
            <a:ext cx="1999270" cy="2865078"/>
            <a:chOff x="654994" y="2363842"/>
            <a:chExt cx="1999270" cy="2865078"/>
          </a:xfrm>
        </p:grpSpPr>
        <p:cxnSp>
          <p:nvCxnSpPr>
            <p:cNvPr id="17" name="Conector de seta reta 16"/>
            <p:cNvCxnSpPr/>
            <p:nvPr/>
          </p:nvCxnSpPr>
          <p:spPr>
            <a:xfrm>
              <a:off x="2654264" y="2363842"/>
              <a:ext cx="0" cy="936000"/>
            </a:xfrm>
            <a:prstGeom prst="straightConnector1">
              <a:avLst/>
            </a:prstGeom>
            <a:ln w="38100">
              <a:prstDash val="sysDot"/>
              <a:headEnd type="none" w="med" len="med"/>
              <a:tailEnd type="arrow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de seta reta 18"/>
            <p:cNvCxnSpPr/>
            <p:nvPr/>
          </p:nvCxnSpPr>
          <p:spPr>
            <a:xfrm flipV="1">
              <a:off x="654994" y="2708920"/>
              <a:ext cx="0" cy="25200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de seta reta 22"/>
            <p:cNvCxnSpPr/>
            <p:nvPr/>
          </p:nvCxnSpPr>
          <p:spPr>
            <a:xfrm flipV="1">
              <a:off x="2654264" y="4236026"/>
              <a:ext cx="0" cy="792000"/>
            </a:xfrm>
            <a:prstGeom prst="straightConnector1">
              <a:avLst/>
            </a:prstGeom>
            <a:ln w="38100">
              <a:prstDash val="sysDot"/>
              <a:headEnd type="arrow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o explicativo retangular com cantos arredondados 26"/>
          <p:cNvSpPr/>
          <p:nvPr/>
        </p:nvSpPr>
        <p:spPr>
          <a:xfrm>
            <a:off x="799330" y="3429039"/>
            <a:ext cx="2880000" cy="720000"/>
          </a:xfrm>
          <a:prstGeom prst="wedgeRoundRectCallout">
            <a:avLst>
              <a:gd name="adj1" fmla="val -20833"/>
              <a:gd name="adj2" fmla="val 75647"/>
              <a:gd name="adj3" fmla="val 16667"/>
            </a:avLst>
          </a:prstGeom>
          <a:solidFill>
            <a:srgbClr val="FFFFFF">
              <a:alpha val="40000"/>
            </a:srgbClr>
          </a:solidFill>
          <a:ln w="57150"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spc="-100" dirty="0" smtClean="0">
                <a:solidFill>
                  <a:schemeClr val="accent4">
                    <a:lumMod val="50000"/>
                  </a:schemeClr>
                </a:solidFill>
              </a:rPr>
              <a:t>Documento Base</a:t>
            </a:r>
            <a:endParaRPr lang="pt-BR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29" name="Grupo 28"/>
          <p:cNvGrpSpPr/>
          <p:nvPr/>
        </p:nvGrpSpPr>
        <p:grpSpPr>
          <a:xfrm>
            <a:off x="179512" y="1124744"/>
            <a:ext cx="3090181" cy="1539527"/>
            <a:chOff x="160461" y="1124744"/>
            <a:chExt cx="3090181" cy="1539527"/>
          </a:xfrm>
        </p:grpSpPr>
        <p:sp>
          <p:nvSpPr>
            <p:cNvPr id="20" name="Oval 8"/>
            <p:cNvSpPr/>
            <p:nvPr/>
          </p:nvSpPr>
          <p:spPr bwMode="auto">
            <a:xfrm>
              <a:off x="305996" y="1124744"/>
              <a:ext cx="1260892" cy="72000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2000" b="1" dirty="0" smtClean="0"/>
                <a:t>SGSIC</a:t>
              </a:r>
              <a:endParaRPr lang="en-US" sz="2000" b="1" dirty="0"/>
            </a:p>
          </p:txBody>
        </p:sp>
        <p:sp>
          <p:nvSpPr>
            <p:cNvPr id="4" name="Oval 8"/>
            <p:cNvSpPr/>
            <p:nvPr/>
          </p:nvSpPr>
          <p:spPr bwMode="auto">
            <a:xfrm>
              <a:off x="1385942" y="1321718"/>
              <a:ext cx="1260892" cy="72000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2000" b="1" dirty="0" smtClean="0"/>
                <a:t>SGTIC</a:t>
              </a:r>
              <a:endParaRPr lang="en-US" sz="2000" b="1" dirty="0"/>
            </a:p>
          </p:txBody>
        </p:sp>
        <p:sp>
          <p:nvSpPr>
            <p:cNvPr id="11" name="Oval 8"/>
            <p:cNvSpPr/>
            <p:nvPr/>
          </p:nvSpPr>
          <p:spPr bwMode="auto">
            <a:xfrm>
              <a:off x="1989750" y="1892880"/>
              <a:ext cx="1260892" cy="72000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2400" b="1" dirty="0" smtClean="0"/>
                <a:t>SGIS</a:t>
              </a:r>
              <a:endParaRPr lang="en-US" sz="2400" b="1" dirty="0"/>
            </a:p>
          </p:txBody>
        </p:sp>
        <p:sp>
          <p:nvSpPr>
            <p:cNvPr id="13" name="Oval 8"/>
            <p:cNvSpPr/>
            <p:nvPr/>
          </p:nvSpPr>
          <p:spPr bwMode="auto">
            <a:xfrm>
              <a:off x="160461" y="1764271"/>
              <a:ext cx="1980000" cy="900000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2800" b="1" dirty="0" smtClean="0"/>
                <a:t>CIINFO</a:t>
              </a:r>
              <a:endParaRPr lang="en-US" sz="2800" b="1" dirty="0"/>
            </a:p>
          </p:txBody>
        </p:sp>
      </p:grpSp>
      <p:sp>
        <p:nvSpPr>
          <p:cNvPr id="10" name="Retângulo 9"/>
          <p:cNvSpPr/>
          <p:nvPr/>
        </p:nvSpPr>
        <p:spPr>
          <a:xfrm rot="19144211">
            <a:off x="2824539" y="3424724"/>
            <a:ext cx="3533024" cy="66636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spc="10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CONSULTA </a:t>
            </a:r>
            <a:r>
              <a:rPr lang="pt-BR" sz="2800" b="1" spc="1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PÚBLICA</a:t>
            </a:r>
            <a:endParaRPr lang="pt-BR" sz="2800" b="1" spc="10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9983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75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6" grpId="0" animBg="1"/>
      <p:bldP spid="27" grpId="0" animBg="1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Ações do I Plano Operativo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1918" y="836712"/>
            <a:ext cx="8712200" cy="5208587"/>
          </a:xfrm>
        </p:spPr>
        <p:txBody>
          <a:bodyPr/>
          <a:lstStyle/>
          <a:p>
            <a:pPr lvl="0"/>
            <a:endParaRPr lang="pt-BR" sz="2000" dirty="0" smtClean="0"/>
          </a:p>
          <a:p>
            <a:pPr marL="457200" lvl="0" indent="-457200" algn="just">
              <a:buFont typeface="+mj-lt"/>
              <a:buAutoNum type="arabicPeriod" startAt="15"/>
            </a:pPr>
            <a:r>
              <a:rPr lang="pt-BR" sz="2000" dirty="0"/>
              <a:t>Incentivar o avanço no desenvolvimento da gestão da tecnologia de informação e comunicação em saúde na Rede de Atenção à Saúde;</a:t>
            </a:r>
          </a:p>
          <a:p>
            <a:pPr marL="457200" lvl="0" indent="-457200" algn="just">
              <a:buFont typeface="+mj-lt"/>
              <a:buAutoNum type="arabicPeriod" startAt="15"/>
            </a:pPr>
            <a:r>
              <a:rPr lang="pt-BR" sz="2000" dirty="0"/>
              <a:t>Utilizar os sistemas de informação como ferramentas importantes para construção do diagnóstico da situação de saúde, a fim de produzir intervenções baseadas nas necessidades das populações;</a:t>
            </a:r>
          </a:p>
          <a:p>
            <a:pPr marL="457200" lvl="0" indent="-457200" algn="just">
              <a:buFont typeface="+mj-lt"/>
              <a:buAutoNum type="arabicPeriod" startAt="15"/>
            </a:pPr>
            <a:r>
              <a:rPr lang="pt-BR" sz="2000" dirty="0" smtClean="0"/>
              <a:t>Promover </a:t>
            </a:r>
            <a:r>
              <a:rPr lang="pt-BR" sz="2000" dirty="0"/>
              <a:t>o uso de ferramentas de tecnologia de informação e comunicação (</a:t>
            </a:r>
            <a:r>
              <a:rPr lang="pt-BR" sz="2000" dirty="0" err="1"/>
              <a:t>TICs</a:t>
            </a:r>
            <a:r>
              <a:rPr lang="pt-BR" sz="2000" dirty="0"/>
              <a:t>) para propiciar a agilidade no acompanhamento do controle social no SUS e da participação da comunidade.</a:t>
            </a: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63811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92696"/>
          </a:xfrm>
        </p:spPr>
        <p:txBody>
          <a:bodyPr>
            <a:noAutofit/>
          </a:bodyPr>
          <a:lstStyle/>
          <a:p>
            <a:r>
              <a:rPr lang="pt-BR" sz="4000" dirty="0" smtClean="0"/>
              <a:t>Recomendações e Perspectivas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1824" y="260648"/>
            <a:ext cx="8566640" cy="6597352"/>
          </a:xfrm>
        </p:spPr>
        <p:txBody>
          <a:bodyPr/>
          <a:lstStyle/>
          <a:p>
            <a:endParaRPr lang="pt-BR" sz="2000" dirty="0" smtClean="0"/>
          </a:p>
          <a:p>
            <a:pPr algn="just"/>
            <a:r>
              <a:rPr lang="pt-BR" sz="2000" dirty="0" smtClean="0"/>
              <a:t>De </a:t>
            </a:r>
            <a:r>
              <a:rPr lang="pt-BR" sz="2000" dirty="0"/>
              <a:t>modo geral, esta PNIIS deve voltar-se para o acesso e qualidade da informação em saúde, estando em sintonia com as necessidades decorrentes da heterogeneidade e desigualdade das regiões e municípios brasileiros. A política também deve incorporar novas e relevantes contribuições da comunidade, sejam oriundas do controle social, associações de classe, sindicatos, instituições de ensino e pesquisa ou de instâncias de governo, resultando em um SNIS que reflita as necessidades do país</a:t>
            </a:r>
            <a:r>
              <a:rPr lang="pt-BR" sz="2000" dirty="0" smtClean="0"/>
              <a:t>.</a:t>
            </a:r>
          </a:p>
          <a:p>
            <a:pPr algn="just"/>
            <a:r>
              <a:rPr lang="pt-BR" sz="2000" dirty="0"/>
              <a:t>P</a:t>
            </a:r>
            <a:r>
              <a:rPr lang="pt-BR" sz="2000" dirty="0" smtClean="0"/>
              <a:t>ara </a:t>
            </a:r>
            <a:r>
              <a:rPr lang="pt-BR" sz="2000" dirty="0"/>
              <a:t>o atendimento dos princípios que regem o SUS e o cumprimento dos dispositivos legais, a definição de uma Política Nacional de Informação e Informática em Saúde (PNIIS) de âmbito nacional deve ter sua concepção discutida de modo tripartite, com os correspondentes desdobramentos compatíveis no plano estadual e municipal, cabendo a cada um a responsabilidade pela definição, estruturação e execução de ações necessárias ao desempenho das atribuições de sua responsabilidade, observando a compatibilização com os sistemas nacionais</a:t>
            </a:r>
            <a:r>
              <a:rPr lang="pt-BR" sz="2000" dirty="0" smtClean="0"/>
              <a:t>.</a:t>
            </a:r>
          </a:p>
          <a:p>
            <a:pPr algn="just"/>
            <a:r>
              <a:rPr lang="pt-BR" sz="2000" dirty="0"/>
              <a:t>O Planejamento Regional Integrado é um processo que expressará as responsabilidades dos gestores de saúde em relação à população do território, quanto à integração da organização sistêmica do SUS, sendo, portanto meio adequado para a implementação dos princípios e diretrizes desta PNIIS nas Redes de Atenção à </a:t>
            </a:r>
            <a:r>
              <a:rPr lang="pt-BR" sz="2000" dirty="0" smtClean="0"/>
              <a:t>Saúde.</a:t>
            </a:r>
            <a:endParaRPr lang="pt-BR" sz="2000" dirty="0"/>
          </a:p>
          <a:p>
            <a:pPr lvl="0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863209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OBRIGADO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939838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</a:pPr>
            <a:r>
              <a:rPr lang="pt-BR" dirty="0" smtClean="0"/>
              <a:t>Cronograma para a</a:t>
            </a:r>
            <a:br>
              <a:rPr lang="pt-BR" dirty="0" smtClean="0"/>
            </a:br>
            <a:r>
              <a:rPr lang="pt-BR" dirty="0" smtClean="0"/>
              <a:t>Pactuação Final da PNIIS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277774"/>
              </p:ext>
            </p:extLst>
          </p:nvPr>
        </p:nvGraphicFramePr>
        <p:xfrm>
          <a:off x="35496" y="1412777"/>
          <a:ext cx="9073008" cy="5281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0475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2820" y="0"/>
            <a:ext cx="9144000" cy="620688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</a:pPr>
            <a:r>
              <a:rPr lang="pt-BR" sz="2400" dirty="0" smtClean="0"/>
              <a:t>ETAPAS DE ELABORAÇÃO DA PNIIS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848" y="404664"/>
            <a:ext cx="8712200" cy="6391572"/>
          </a:xfrm>
        </p:spPr>
        <p:txBody>
          <a:bodyPr/>
          <a:lstStyle/>
          <a:p>
            <a:pPr marL="0" indent="0">
              <a:buNone/>
            </a:pPr>
            <a:r>
              <a:rPr lang="pt-BR" sz="2000" b="1" i="1" dirty="0" smtClean="0"/>
              <a:t>2012</a:t>
            </a:r>
            <a:r>
              <a:rPr lang="pt-BR" sz="2000" b="1" dirty="0" smtClean="0"/>
              <a:t> </a:t>
            </a:r>
            <a:r>
              <a:rPr lang="pt-BR" sz="20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dirty="0" smtClean="0"/>
              <a:t>5 reuniões do Subcomitê de Governança da Informação (SGIS/CIINFO);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dirty="0" smtClean="0"/>
              <a:t>Documento preliminar submetido à consulta </a:t>
            </a:r>
            <a:r>
              <a:rPr lang="pt-BR" sz="2000" dirty="0"/>
              <a:t>p</a:t>
            </a:r>
            <a:r>
              <a:rPr lang="pt-BR" sz="2000" dirty="0" smtClean="0"/>
              <a:t>ública ( 94 contribuições);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dirty="0" smtClean="0"/>
              <a:t>Apresentação da proposta na 25ª Oficina de Trabalho da RIPSA;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dirty="0" smtClean="0"/>
              <a:t>Apresentação da proposta em oficina no 10º Congresso da ABRASCO, </a:t>
            </a:r>
            <a:r>
              <a:rPr lang="pt-BR" sz="2000" dirty="0"/>
              <a:t>com a presença de representantes da CGU e MPOG; </a:t>
            </a:r>
            <a:endParaRPr lang="pt-BR" sz="2000" dirty="0" smtClean="0"/>
          </a:p>
          <a:p>
            <a:pPr marL="0" indent="0">
              <a:buNone/>
            </a:pPr>
            <a:r>
              <a:rPr lang="pt-BR" sz="2000" b="1" i="1" dirty="0" smtClean="0"/>
              <a:t>2013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dirty="0" smtClean="0"/>
              <a:t>2 </a:t>
            </a:r>
            <a:r>
              <a:rPr lang="pt-BR" sz="2000" dirty="0"/>
              <a:t>reuniões do Subcomitê de Governança da Informação (SGIS/CIINFO</a:t>
            </a:r>
            <a:r>
              <a:rPr lang="pt-BR" sz="2000" dirty="0" smtClean="0"/>
              <a:t>) para incorporação das sugestões pertinentes ao documento;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dirty="0" smtClean="0"/>
              <a:t>Apresentação e aprovação da PNIIS no CIINFO;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dirty="0" smtClean="0"/>
              <a:t>Apresentação e discussão no GT de Gestão (subgrupo de informação e informática) da CIT;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dirty="0" err="1" smtClean="0"/>
              <a:t>Pactuação</a:t>
            </a:r>
            <a:r>
              <a:rPr lang="pt-BR" sz="2000" dirty="0" smtClean="0"/>
              <a:t> da PNIIS e do I Plano Operativo na CIT;</a:t>
            </a:r>
          </a:p>
          <a:p>
            <a:pPr marL="0" indent="0">
              <a:buNone/>
            </a:pPr>
            <a:r>
              <a:rPr lang="pt-BR" sz="2000" b="1" i="1" dirty="0" smtClean="0"/>
              <a:t>2014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dirty="0" smtClean="0"/>
              <a:t>Apresentação e aprovação da PNIIS no CNS;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dirty="0" smtClean="0"/>
              <a:t>Publicação da Portaria que institui a PNIIS e da Resolução da CIT referente ao I Plano Operativo.</a:t>
            </a:r>
          </a:p>
          <a:p>
            <a:pPr marL="0" indent="0">
              <a:buNone/>
            </a:pPr>
            <a:endParaRPr lang="pt-BR" sz="1400" dirty="0" smtClean="0"/>
          </a:p>
          <a:p>
            <a:pPr marL="0" indent="0">
              <a:buNone/>
            </a:pPr>
            <a:endParaRPr lang="pt-BR" sz="1400" dirty="0"/>
          </a:p>
          <a:p>
            <a:pPr marL="0" indent="0">
              <a:buNone/>
            </a:pP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737031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Documento Consolidado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24744"/>
            <a:ext cx="4320480" cy="528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4280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Conteúdo Sumarizado da PNIIS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54950" y="1142984"/>
            <a:ext cx="4403606" cy="5715016"/>
          </a:xfrm>
        </p:spPr>
        <p:txBody>
          <a:bodyPr/>
          <a:lstStyle/>
          <a:p>
            <a:pPr marL="0" lvl="1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pt-BR" sz="1900" b="1" dirty="0" smtClean="0"/>
              <a:t>5</a:t>
            </a:r>
            <a:r>
              <a:rPr lang="pt-BR" sz="1900" b="1" dirty="0"/>
              <a:t>. RECOMENDAÇÕES E PERSPECTIVAS</a:t>
            </a:r>
          </a:p>
          <a:p>
            <a:pPr marL="0" lvl="1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pt-BR" sz="1900" b="1" dirty="0"/>
              <a:t>6. GLOSSÁRIO</a:t>
            </a:r>
          </a:p>
          <a:p>
            <a:pPr marL="0" lvl="1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pt-BR" sz="1900" b="1" dirty="0"/>
              <a:t>APÊNDICE 1: ANTECEDENTES</a:t>
            </a:r>
          </a:p>
          <a:p>
            <a:pPr marL="2667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800" dirty="0"/>
              <a:t>A1.1 </a:t>
            </a:r>
            <a:r>
              <a:rPr lang="pt-BR" sz="1800" dirty="0" smtClean="0"/>
              <a:t>Processo </a:t>
            </a:r>
            <a:r>
              <a:rPr lang="pt-BR" sz="1800" dirty="0"/>
              <a:t>de construção da </a:t>
            </a:r>
            <a:r>
              <a:rPr lang="pt-BR" sz="1800" dirty="0" smtClean="0"/>
              <a:t>PNIIS/04</a:t>
            </a:r>
            <a:endParaRPr lang="pt-BR" sz="1800" dirty="0"/>
          </a:p>
          <a:p>
            <a:pPr marL="2667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800" dirty="0"/>
              <a:t>A1.2 </a:t>
            </a:r>
            <a:r>
              <a:rPr lang="pt-BR" sz="1800" dirty="0" smtClean="0"/>
              <a:t>Processo </a:t>
            </a:r>
            <a:r>
              <a:rPr lang="pt-BR" sz="1800" dirty="0"/>
              <a:t>de construção da </a:t>
            </a:r>
            <a:r>
              <a:rPr lang="pt-BR" sz="1800" dirty="0" smtClean="0"/>
              <a:t>PNIIS/12</a:t>
            </a:r>
            <a:endParaRPr lang="pt-BR" sz="1800" dirty="0"/>
          </a:p>
          <a:p>
            <a:pPr marL="0" lvl="1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pt-BR" sz="1900" b="1" dirty="0"/>
              <a:t>APÊNDICE 2: CONTEXTO ACADÊMICO E INTERNACIONAL DA PNIIS</a:t>
            </a:r>
          </a:p>
          <a:p>
            <a:pPr marL="2667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800" dirty="0"/>
              <a:t>A2.1 Revisão sistemática da literatura</a:t>
            </a:r>
          </a:p>
          <a:p>
            <a:pPr marL="2667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800" dirty="0"/>
              <a:t>A2.2 e-Saúde: o uso das </a:t>
            </a:r>
            <a:r>
              <a:rPr lang="pt-BR" sz="1800" dirty="0" err="1"/>
              <a:t>TICs</a:t>
            </a:r>
            <a:r>
              <a:rPr lang="pt-BR" sz="1800" dirty="0"/>
              <a:t> em saúde</a:t>
            </a:r>
          </a:p>
          <a:p>
            <a:pPr marL="2667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800" dirty="0"/>
              <a:t>A2.3 Governança em e-Saúde</a:t>
            </a:r>
          </a:p>
          <a:p>
            <a:pPr marL="2667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800" dirty="0"/>
              <a:t>A2.4 Retorno de investimento em e-Saúde</a:t>
            </a:r>
          </a:p>
          <a:p>
            <a:pPr marL="2667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800" dirty="0"/>
              <a:t>A2.5 Experiências Internacionais</a:t>
            </a:r>
          </a:p>
          <a:p>
            <a:pPr marL="2667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800" dirty="0"/>
              <a:t>A2.6 Troca de informação em saúde</a:t>
            </a:r>
          </a:p>
          <a:p>
            <a:pPr marL="2667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800" dirty="0"/>
              <a:t>A2.7 Padrões para e-Saúde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0"/>
          </p:nvPr>
        </p:nvSpPr>
        <p:spPr>
          <a:xfrm>
            <a:off x="151344" y="1142984"/>
            <a:ext cx="4403606" cy="5328592"/>
          </a:xfrm>
        </p:spPr>
        <p:txBody>
          <a:bodyPr/>
          <a:lstStyle/>
          <a:p>
            <a:pPr marL="0" lvl="1" indent="0">
              <a:lnSpc>
                <a:spcPct val="110000"/>
              </a:lnSpc>
              <a:buNone/>
            </a:pPr>
            <a:r>
              <a:rPr lang="pt-BR" sz="1900" b="1" dirty="0"/>
              <a:t>1. PRINCÍPIOS</a:t>
            </a:r>
          </a:p>
          <a:p>
            <a:pPr marL="0" lvl="1" indent="0">
              <a:lnSpc>
                <a:spcPct val="110000"/>
              </a:lnSpc>
              <a:buNone/>
            </a:pPr>
            <a:r>
              <a:rPr lang="pt-BR" sz="1900" b="1" dirty="0"/>
              <a:t>2. DIRETRIZES</a:t>
            </a:r>
          </a:p>
          <a:p>
            <a:pPr marL="2667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1800" dirty="0"/>
              <a:t>2.1 </a:t>
            </a:r>
            <a:r>
              <a:rPr lang="pt-BR" sz="1800" dirty="0" err="1"/>
              <a:t>e-Gov</a:t>
            </a:r>
            <a:endParaRPr lang="pt-BR" sz="1800" dirty="0"/>
          </a:p>
          <a:p>
            <a:pPr marL="2667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1800" dirty="0"/>
              <a:t>2.2 e-Saúde</a:t>
            </a:r>
          </a:p>
          <a:p>
            <a:pPr marL="2667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1800" dirty="0"/>
              <a:t>2.3 Gestão da PNIIS</a:t>
            </a:r>
          </a:p>
          <a:p>
            <a:pPr marL="2667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1800" dirty="0"/>
              <a:t>2.4 Formação de pessoal para o SUS</a:t>
            </a:r>
          </a:p>
          <a:p>
            <a:pPr marL="0" lvl="1" indent="0">
              <a:lnSpc>
                <a:spcPct val="110000"/>
              </a:lnSpc>
              <a:buNone/>
            </a:pPr>
            <a:r>
              <a:rPr lang="pt-BR" sz="1900" b="1" dirty="0"/>
              <a:t>3. USOS </a:t>
            </a:r>
            <a:r>
              <a:rPr lang="pt-BR" sz="1900" b="1" dirty="0" smtClean="0"/>
              <a:t>DA </a:t>
            </a:r>
            <a:r>
              <a:rPr lang="pt-BR" sz="1900" b="1" dirty="0"/>
              <a:t>INFORMAÇÃO</a:t>
            </a:r>
          </a:p>
          <a:p>
            <a:pPr marL="2667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1800" dirty="0"/>
              <a:t>3.1 Usuários</a:t>
            </a:r>
          </a:p>
          <a:p>
            <a:pPr marL="2667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1800" dirty="0"/>
              <a:t>3.2 Profissionais de saúde</a:t>
            </a:r>
          </a:p>
          <a:p>
            <a:pPr marL="2667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1800" dirty="0"/>
              <a:t>3.3 Vigilância à saúde</a:t>
            </a:r>
          </a:p>
          <a:p>
            <a:pPr marL="2667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1800" dirty="0"/>
              <a:t>3.4 Atenção à saúde</a:t>
            </a:r>
          </a:p>
          <a:p>
            <a:pPr marL="2667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1800" dirty="0"/>
              <a:t>3.5 Gestão</a:t>
            </a:r>
          </a:p>
          <a:p>
            <a:pPr marL="0" lvl="1" indent="0">
              <a:lnSpc>
                <a:spcPct val="110000"/>
              </a:lnSpc>
              <a:buNone/>
            </a:pPr>
            <a:r>
              <a:rPr lang="pt-BR" sz="1900" b="1" dirty="0"/>
              <a:t>4.SUSTENTABILIDADE E GOVERNANÇA DA POLÍTICA</a:t>
            </a:r>
          </a:p>
          <a:p>
            <a:pPr marL="2667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1800" dirty="0"/>
              <a:t>4.1 Responsabilidade </a:t>
            </a:r>
            <a:r>
              <a:rPr lang="pt-BR" sz="1800" dirty="0" smtClean="0"/>
              <a:t>pela </a:t>
            </a:r>
            <a:r>
              <a:rPr lang="pt-BR" sz="1800" dirty="0"/>
              <a:t>Gestão da PNIIS</a:t>
            </a:r>
          </a:p>
          <a:p>
            <a:pPr marL="2667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1800" dirty="0"/>
              <a:t>4.2 Financiamento</a:t>
            </a:r>
          </a:p>
        </p:txBody>
      </p:sp>
    </p:spTree>
    <p:extLst>
      <p:ext uri="{BB962C8B-B14F-4D97-AF65-F5344CB8AC3E}">
        <p14:creationId xmlns:p14="http://schemas.microsoft.com/office/powerpoint/2010/main" val="3350096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pc="-100" dirty="0" smtClean="0"/>
              <a:t>Propósito da PNIIS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10"/>
          </p:nvPr>
        </p:nvSpPr>
        <p:spPr>
          <a:xfrm>
            <a:off x="139700" y="1304925"/>
            <a:ext cx="8752780" cy="5407275"/>
          </a:xfrm>
        </p:spPr>
        <p:txBody>
          <a:bodyPr/>
          <a:lstStyle/>
          <a:p>
            <a:pPr marL="0" indent="0" algn="just">
              <a:buNone/>
            </a:pPr>
            <a:r>
              <a:rPr lang="pt-BR" sz="3200" dirty="0" smtClean="0"/>
              <a:t>promover </a:t>
            </a:r>
            <a:r>
              <a:rPr lang="pt-BR" sz="3200" dirty="0"/>
              <a:t>o uso inovador, criativo e transformador da tecnologia da </a:t>
            </a:r>
            <a:r>
              <a:rPr lang="pt-BR" sz="3200" dirty="0" smtClean="0"/>
              <a:t>informação contribuindo para a melhoria da atenção à saúde da população</a:t>
            </a:r>
            <a:r>
              <a:rPr lang="pt-BR" dirty="0" smtClean="0"/>
              <a:t>. </a:t>
            </a:r>
          </a:p>
          <a:p>
            <a:pPr lvl="1" algn="just"/>
            <a:r>
              <a:rPr lang="pt-BR" sz="2800" dirty="0" smtClean="0"/>
              <a:t>Aperfeiçoas os </a:t>
            </a:r>
            <a:r>
              <a:rPr lang="pt-BR" sz="2800" dirty="0"/>
              <a:t>processos de trabalho em </a:t>
            </a:r>
            <a:r>
              <a:rPr lang="pt-BR" sz="2800" dirty="0" smtClean="0"/>
              <a:t>saúde;</a:t>
            </a:r>
          </a:p>
          <a:p>
            <a:pPr lvl="1" algn="just"/>
            <a:r>
              <a:rPr lang="pt-BR" sz="2800" dirty="0" smtClean="0"/>
              <a:t>Contribuir para um </a:t>
            </a:r>
            <a:r>
              <a:rPr lang="pt-BR" sz="2800" dirty="0"/>
              <a:t>Sistema Nacional de Informação em Saúde (SNIS) </a:t>
            </a:r>
            <a:r>
              <a:rPr lang="pt-BR" sz="2800" dirty="0" smtClean="0"/>
              <a:t>articulado </a:t>
            </a:r>
            <a:r>
              <a:rPr lang="pt-BR" sz="2800" dirty="0"/>
              <a:t>que produza informações para os cidadãos, a gestão, a prática profissional, a geração de conhecimento e o controle </a:t>
            </a:r>
            <a:r>
              <a:rPr lang="pt-BR" sz="2800" dirty="0" smtClean="0"/>
              <a:t>social;</a:t>
            </a:r>
          </a:p>
          <a:p>
            <a:pPr lvl="1" algn="just"/>
            <a:r>
              <a:rPr lang="pt-BR" sz="2800" dirty="0" smtClean="0"/>
              <a:t>Garantir ganhos </a:t>
            </a:r>
            <a:r>
              <a:rPr lang="pt-BR" sz="2800" dirty="0"/>
              <a:t>de eficiência e </a:t>
            </a:r>
            <a:r>
              <a:rPr lang="pt-BR" sz="2800" dirty="0" smtClean="0"/>
              <a:t>qualidade com </a:t>
            </a:r>
            <a:r>
              <a:rPr lang="pt-BR" sz="2800" dirty="0"/>
              <a:t>a</a:t>
            </a:r>
            <a:r>
              <a:rPr lang="pt-BR" sz="2800" dirty="0" smtClean="0"/>
              <a:t>mpliação </a:t>
            </a:r>
            <a:r>
              <a:rPr lang="pt-BR" sz="2800" dirty="0"/>
              <a:t>de acesso, equidade, integralidade e humanização dos </a:t>
            </a:r>
            <a:r>
              <a:rPr lang="pt-BR" sz="2800" dirty="0" smtClean="0"/>
              <a:t>serviços.</a:t>
            </a:r>
            <a:endParaRPr lang="pt-BR" sz="2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4818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7708" y="1700808"/>
            <a:ext cx="4320000" cy="5011392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pt-BR" sz="3200" b="1" spc="-100" dirty="0" smtClean="0">
                <a:solidFill>
                  <a:schemeClr val="accent4">
                    <a:lumMod val="50000"/>
                  </a:schemeClr>
                </a:solidFill>
              </a:rPr>
              <a:t>Princípios </a:t>
            </a:r>
            <a:r>
              <a:rPr lang="pt-BR" sz="3200" b="1" spc="-100" dirty="0" smtClean="0">
                <a:solidFill>
                  <a:schemeClr val="accent4">
                    <a:lumMod val="50000"/>
                  </a:schemeClr>
                </a:solidFill>
              </a:rPr>
              <a:t>B</a:t>
            </a:r>
            <a:r>
              <a:rPr lang="pt-BR" sz="3200" b="1" spc="-100" dirty="0" smtClean="0">
                <a:solidFill>
                  <a:schemeClr val="accent4">
                    <a:lumMod val="50000"/>
                  </a:schemeClr>
                </a:solidFill>
              </a:rPr>
              <a:t>ásicos </a:t>
            </a:r>
            <a:r>
              <a:rPr lang="pt-BR" sz="3200" b="1" spc="-100" dirty="0" smtClean="0">
                <a:solidFill>
                  <a:schemeClr val="accent4">
                    <a:lumMod val="50000"/>
                  </a:schemeClr>
                </a:solidFill>
              </a:rPr>
              <a:t>da </a:t>
            </a:r>
            <a:r>
              <a:rPr lang="pt-BR" sz="3200" b="1" spc="-100" dirty="0" smtClean="0">
                <a:solidFill>
                  <a:schemeClr val="accent4">
                    <a:lumMod val="50000"/>
                  </a:schemeClr>
                </a:solidFill>
              </a:rPr>
              <a:t>PNIIS</a:t>
            </a:r>
          </a:p>
          <a:p>
            <a:pPr lvl="1">
              <a:lnSpc>
                <a:spcPct val="95000"/>
              </a:lnSpc>
            </a:pPr>
            <a:r>
              <a:rPr lang="pt-BR" sz="2800" spc="-50" dirty="0" smtClean="0"/>
              <a:t>Princípios constitucionais </a:t>
            </a:r>
            <a:r>
              <a:rPr lang="pt-BR" sz="2800" spc="-50" dirty="0"/>
              <a:t>do </a:t>
            </a:r>
            <a:r>
              <a:rPr lang="pt-BR" sz="2800" spc="-50" dirty="0" smtClean="0"/>
              <a:t>SUS.</a:t>
            </a:r>
            <a:endParaRPr lang="pt-BR" sz="2800" spc="-50" dirty="0"/>
          </a:p>
          <a:p>
            <a:pPr lvl="1">
              <a:lnSpc>
                <a:spcPct val="95000"/>
              </a:lnSpc>
            </a:pPr>
            <a:r>
              <a:rPr lang="pt-BR" sz="2800" spc="-50" dirty="0"/>
              <a:t>Lei de Acesso à </a:t>
            </a:r>
            <a:r>
              <a:rPr lang="pt-BR" sz="2800" spc="-50" dirty="0" smtClean="0"/>
              <a:t>Informação (LAI).</a:t>
            </a:r>
            <a:endParaRPr lang="pt-BR" sz="2800" spc="-50" dirty="0"/>
          </a:p>
          <a:p>
            <a:pPr lvl="1">
              <a:lnSpc>
                <a:spcPct val="95000"/>
              </a:lnSpc>
            </a:pPr>
            <a:r>
              <a:rPr lang="pt-BR" sz="2800" spc="-50" dirty="0"/>
              <a:t>Governo </a:t>
            </a:r>
            <a:r>
              <a:rPr lang="pt-BR" sz="2800" spc="-50" dirty="0" smtClean="0"/>
              <a:t>Eletrônico</a:t>
            </a:r>
            <a:br>
              <a:rPr lang="pt-BR" sz="2800" spc="-50" dirty="0" smtClean="0"/>
            </a:br>
            <a:r>
              <a:rPr lang="pt-BR" sz="2800" spc="-50" dirty="0" smtClean="0"/>
              <a:t>(</a:t>
            </a:r>
            <a:r>
              <a:rPr lang="pt-BR" sz="2800" i="1" spc="-50" dirty="0" err="1" smtClean="0"/>
              <a:t>e</a:t>
            </a:r>
            <a:r>
              <a:rPr lang="pt-BR" sz="2800" spc="-50" dirty="0" err="1" smtClean="0"/>
              <a:t>-Gov</a:t>
            </a:r>
            <a:r>
              <a:rPr lang="pt-BR" sz="2800" spc="-50" dirty="0" smtClean="0"/>
              <a:t>).</a:t>
            </a:r>
            <a:endParaRPr lang="pt-BR" sz="2800" spc="-50" dirty="0"/>
          </a:p>
          <a:p>
            <a:pPr lvl="1">
              <a:lnSpc>
                <a:spcPct val="95000"/>
              </a:lnSpc>
            </a:pPr>
            <a:r>
              <a:rPr lang="pt-BR" sz="2800" i="1" spc="-50" dirty="0" smtClean="0"/>
              <a:t>e</a:t>
            </a:r>
            <a:r>
              <a:rPr lang="pt-BR" sz="2800" spc="-50" dirty="0" smtClean="0"/>
              <a:t>-Saúde.</a:t>
            </a:r>
            <a:endParaRPr lang="pt-BR" sz="3200" dirty="0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0"/>
          </p:nvPr>
        </p:nvSpPr>
        <p:spPr>
          <a:xfrm>
            <a:off x="4572000" y="1600200"/>
            <a:ext cx="4392000" cy="511200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pt-BR" sz="3200" b="1" dirty="0">
                <a:solidFill>
                  <a:schemeClr val="accent4">
                    <a:lumMod val="50000"/>
                  </a:schemeClr>
                </a:solidFill>
              </a:rPr>
              <a:t>Diretrizes da PNIIS</a:t>
            </a:r>
          </a:p>
          <a:p>
            <a:pPr lvl="1">
              <a:lnSpc>
                <a:spcPct val="95000"/>
              </a:lnSpc>
            </a:pPr>
            <a:r>
              <a:rPr lang="pt-BR" sz="2800" dirty="0"/>
              <a:t>Governança.</a:t>
            </a:r>
          </a:p>
          <a:p>
            <a:pPr lvl="1">
              <a:lnSpc>
                <a:spcPct val="95000"/>
              </a:lnSpc>
            </a:pPr>
            <a:r>
              <a:rPr lang="pt-BR" sz="2800" dirty="0"/>
              <a:t>Infraestrutura.</a:t>
            </a:r>
          </a:p>
          <a:p>
            <a:pPr lvl="1">
              <a:lnSpc>
                <a:spcPct val="95000"/>
              </a:lnSpc>
            </a:pPr>
            <a:r>
              <a:rPr lang="pt-BR" sz="2800" dirty="0"/>
              <a:t>Conectividade.</a:t>
            </a:r>
          </a:p>
          <a:p>
            <a:pPr lvl="1">
              <a:lnSpc>
                <a:spcPct val="95000"/>
              </a:lnSpc>
            </a:pPr>
            <a:r>
              <a:rPr lang="pt-BR" sz="2800" dirty="0"/>
              <a:t>Funcionalidades.</a:t>
            </a:r>
          </a:p>
          <a:p>
            <a:pPr lvl="1">
              <a:lnSpc>
                <a:spcPct val="95000"/>
              </a:lnSpc>
            </a:pPr>
            <a:r>
              <a:rPr lang="pt-BR" sz="2800" dirty="0"/>
              <a:t>Segurança.</a:t>
            </a:r>
          </a:p>
          <a:p>
            <a:pPr lvl="1">
              <a:lnSpc>
                <a:spcPct val="95000"/>
              </a:lnSpc>
            </a:pPr>
            <a:r>
              <a:rPr lang="pt-BR" sz="2800" dirty="0" smtClean="0"/>
              <a:t>Gestão de pessoas</a:t>
            </a:r>
            <a:r>
              <a:rPr lang="pt-BR" sz="3200" dirty="0" smtClean="0"/>
              <a:t>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940438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BR" spc="-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t-BR" b="1" dirty="0">
                <a:solidFill>
                  <a:schemeClr val="accent4">
                    <a:lumMod val="50000"/>
                  </a:schemeClr>
                </a:solidFill>
              </a:rPr>
              <a:t>Sustentabilidade e Governança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pt-BR" sz="2600" dirty="0"/>
              <a:t>Responsabilidades institucionais nos três níveis de </a:t>
            </a:r>
            <a:r>
              <a:rPr lang="pt-BR" sz="2600" dirty="0" smtClean="0"/>
              <a:t>gestão.</a:t>
            </a:r>
            <a:endParaRPr lang="pt-BR" sz="2600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pt-BR" sz="2600" dirty="0"/>
              <a:t>Financiamento.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pt-BR" b="1" dirty="0" smtClean="0">
                <a:solidFill>
                  <a:schemeClr val="accent4">
                    <a:lumMod val="50000"/>
                  </a:schemeClr>
                </a:solidFill>
              </a:rPr>
              <a:t>Usos da informação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pt-BR" sz="2600" dirty="0" smtClean="0"/>
              <a:t>Gestão </a:t>
            </a:r>
            <a:r>
              <a:rPr lang="pt-BR" sz="2600" dirty="0"/>
              <a:t>do </a:t>
            </a:r>
            <a:r>
              <a:rPr lang="pt-BR" sz="2600" dirty="0" smtClean="0"/>
              <a:t>Sistema de Saúde (Redes </a:t>
            </a:r>
            <a:r>
              <a:rPr lang="pt-BR" sz="2600" dirty="0"/>
              <a:t>de </a:t>
            </a:r>
            <a:r>
              <a:rPr lang="pt-BR" sz="2600" dirty="0" smtClean="0"/>
              <a:t>Atenção).</a:t>
            </a:r>
            <a:endParaRPr lang="pt-BR" sz="2600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pt-BR" sz="2600" dirty="0"/>
              <a:t>Gestão do Cuidado </a:t>
            </a:r>
            <a:r>
              <a:rPr lang="pt-BR" sz="2600" dirty="0" smtClean="0"/>
              <a:t>(Projeto Terapêutico).</a:t>
            </a:r>
            <a:endParaRPr lang="pt-BR" sz="2600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pt-BR" sz="2600" dirty="0"/>
              <a:t>Produção de Informação Científica e </a:t>
            </a:r>
            <a:r>
              <a:rPr lang="pt-BR" sz="2600" dirty="0" smtClean="0"/>
              <a:t>Tecnológica.</a:t>
            </a:r>
            <a:endParaRPr lang="pt-BR" sz="2600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pt-BR" sz="2600" dirty="0"/>
              <a:t>Formação e </a:t>
            </a:r>
            <a:r>
              <a:rPr lang="pt-BR" sz="2600" dirty="0" smtClean="0"/>
              <a:t>Capacitação de Profissionais da Saúde.</a:t>
            </a:r>
            <a:endParaRPr lang="pt-BR" sz="2600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pt-BR" sz="2600" dirty="0"/>
              <a:t>Controle </a:t>
            </a:r>
            <a:r>
              <a:rPr lang="pt-BR" sz="2600" dirty="0" smtClean="0"/>
              <a:t>Social.</a:t>
            </a:r>
            <a:endParaRPr lang="pt-BR" sz="2600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pt-BR" sz="2600" dirty="0"/>
              <a:t>Cidadão </a:t>
            </a:r>
            <a:r>
              <a:rPr lang="pt-BR" sz="2600" dirty="0" smtClean="0"/>
              <a:t>(Portal </a:t>
            </a:r>
            <a:r>
              <a:rPr lang="pt-BR" sz="2600" dirty="0"/>
              <a:t>do </a:t>
            </a:r>
            <a:r>
              <a:rPr lang="pt-BR" sz="2600" dirty="0" smtClean="0"/>
              <a:t>Cidadão).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368106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do Office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7820</TotalTime>
  <Words>2178</Words>
  <Application>Microsoft Macintosh PowerPoint</Application>
  <PresentationFormat>On-screen Show (4:3)</PresentationFormat>
  <Paragraphs>174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Tema do Office</vt:lpstr>
      <vt:lpstr>Personalizar design</vt:lpstr>
      <vt:lpstr>Política Nacional de Informação e Informática em Saúde (PNIIS)</vt:lpstr>
      <vt:lpstr>Síntese do Processo em Curso de Revisão da PNIIS</vt:lpstr>
      <vt:lpstr>Cronograma para a Pactuação Final da PNIIS</vt:lpstr>
      <vt:lpstr>ETAPAS DE ELABORAÇÃO DA PNIIS</vt:lpstr>
      <vt:lpstr>Documento Consolidado</vt:lpstr>
      <vt:lpstr>Conteúdo Sumarizado da PNIIS</vt:lpstr>
      <vt:lpstr>Propósito da PNIIS</vt:lpstr>
      <vt:lpstr>PowerPoint Presentation</vt:lpstr>
      <vt:lpstr>PowerPoint Presentation</vt:lpstr>
      <vt:lpstr>Resumo dos Princípios da PNIIS</vt:lpstr>
      <vt:lpstr>Resumo das Diretrizes da PNIIS (e-Gov)</vt:lpstr>
      <vt:lpstr>Resumo das Diretrizes da PNIIS (e-Saúde)</vt:lpstr>
      <vt:lpstr>Resumo das Diretrizes da PNIIS (e-Saúde)</vt:lpstr>
      <vt:lpstr>Resumo das Diretrizes da PNIIS (Gestão)</vt:lpstr>
      <vt:lpstr>Resumo das Diretrizes da PNIIS (Formação de Pessoal para o SUS)</vt:lpstr>
      <vt:lpstr>I Plano Operativo</vt:lpstr>
      <vt:lpstr>Ações do I Plano Operativo</vt:lpstr>
      <vt:lpstr>Ações do I Plano Operativo</vt:lpstr>
      <vt:lpstr> Ações do I Plano Operativo</vt:lpstr>
      <vt:lpstr>Ações do I Plano Operativo</vt:lpstr>
      <vt:lpstr>Recomendações e Perspectivas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Adla Marques de Almeida Lacerda</dc:creator>
  <cp:lastModifiedBy>Augusto GADELHA</cp:lastModifiedBy>
  <cp:revision>1017</cp:revision>
  <dcterms:created xsi:type="dcterms:W3CDTF">2011-10-19T13:56:49Z</dcterms:created>
  <dcterms:modified xsi:type="dcterms:W3CDTF">2014-09-02T12:32:13Z</dcterms:modified>
</cp:coreProperties>
</file>